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6"/>
  </p:notesMasterIdLst>
  <p:handoutMasterIdLst>
    <p:handoutMasterId r:id="rId77"/>
  </p:handoutMasterIdLst>
  <p:sldIdLst>
    <p:sldId id="853" r:id="rId2"/>
    <p:sldId id="1282" r:id="rId3"/>
    <p:sldId id="1242" r:id="rId4"/>
    <p:sldId id="1212" r:id="rId5"/>
    <p:sldId id="1280" r:id="rId6"/>
    <p:sldId id="1208" r:id="rId7"/>
    <p:sldId id="1209" r:id="rId8"/>
    <p:sldId id="1210" r:id="rId9"/>
    <p:sldId id="1211" r:id="rId10"/>
    <p:sldId id="1213" r:id="rId11"/>
    <p:sldId id="1214" r:id="rId12"/>
    <p:sldId id="1218" r:id="rId13"/>
    <p:sldId id="1219" r:id="rId14"/>
    <p:sldId id="1221" r:id="rId15"/>
    <p:sldId id="1222" r:id="rId16"/>
    <p:sldId id="1223" r:id="rId17"/>
    <p:sldId id="1281" r:id="rId18"/>
    <p:sldId id="1224" r:id="rId19"/>
    <p:sldId id="1225" r:id="rId20"/>
    <p:sldId id="1227" r:id="rId21"/>
    <p:sldId id="1228" r:id="rId22"/>
    <p:sldId id="1230" r:id="rId23"/>
    <p:sldId id="1231" r:id="rId24"/>
    <p:sldId id="1232" r:id="rId25"/>
    <p:sldId id="1233" r:id="rId26"/>
    <p:sldId id="1234" r:id="rId27"/>
    <p:sldId id="1235" r:id="rId28"/>
    <p:sldId id="1236" r:id="rId29"/>
    <p:sldId id="1237" r:id="rId30"/>
    <p:sldId id="1239" r:id="rId31"/>
    <p:sldId id="1240" r:id="rId32"/>
    <p:sldId id="1241" r:id="rId33"/>
    <p:sldId id="1243" r:id="rId34"/>
    <p:sldId id="1283" r:id="rId35"/>
    <p:sldId id="1244" r:id="rId36"/>
    <p:sldId id="1245" r:id="rId37"/>
    <p:sldId id="1246" r:id="rId38"/>
    <p:sldId id="1247" r:id="rId39"/>
    <p:sldId id="1248" r:id="rId40"/>
    <p:sldId id="1249" r:id="rId41"/>
    <p:sldId id="1284" r:id="rId42"/>
    <p:sldId id="1250" r:id="rId43"/>
    <p:sldId id="1251" r:id="rId44"/>
    <p:sldId id="1252" r:id="rId45"/>
    <p:sldId id="1253" r:id="rId46"/>
    <p:sldId id="1254" r:id="rId47"/>
    <p:sldId id="1255" r:id="rId48"/>
    <p:sldId id="1256" r:id="rId49"/>
    <p:sldId id="1257" r:id="rId50"/>
    <p:sldId id="1285" r:id="rId51"/>
    <p:sldId id="1258" r:id="rId52"/>
    <p:sldId id="1259" r:id="rId53"/>
    <p:sldId id="1260" r:id="rId54"/>
    <p:sldId id="1261" r:id="rId55"/>
    <p:sldId id="1262" r:id="rId56"/>
    <p:sldId id="1263" r:id="rId57"/>
    <p:sldId id="1264" r:id="rId58"/>
    <p:sldId id="1265" r:id="rId59"/>
    <p:sldId id="1286" r:id="rId60"/>
    <p:sldId id="1266" r:id="rId61"/>
    <p:sldId id="1267" r:id="rId62"/>
    <p:sldId id="1268" r:id="rId63"/>
    <p:sldId id="1287" r:id="rId64"/>
    <p:sldId id="1269" r:id="rId65"/>
    <p:sldId id="1270" r:id="rId66"/>
    <p:sldId id="1271" r:id="rId67"/>
    <p:sldId id="1272" r:id="rId68"/>
    <p:sldId id="1273" r:id="rId69"/>
    <p:sldId id="1274" r:id="rId70"/>
    <p:sldId id="1276" r:id="rId71"/>
    <p:sldId id="1277" r:id="rId72"/>
    <p:sldId id="1278" r:id="rId73"/>
    <p:sldId id="1279" r:id="rId74"/>
    <p:sldId id="1275" r:id="rId75"/>
  </p:sldIdLst>
  <p:sldSz cx="9144000" cy="6858000" type="screen4x3"/>
  <p:notesSz cx="6781800" cy="9918700"/>
  <p:defaultTextStyle>
    <a:defPPr>
      <a:defRPr lang="de-DE"/>
    </a:defPPr>
    <a:lvl1pPr algn="ctr" rtl="0" fontAlgn="base">
      <a:spcBef>
        <a:spcPct val="0"/>
      </a:spcBef>
      <a:spcAft>
        <a:spcPct val="0"/>
      </a:spcAft>
      <a:defRPr sz="1200" kern="1200">
        <a:solidFill>
          <a:schemeClr val="tx1"/>
        </a:solidFill>
        <a:latin typeface="Arial" charset="0"/>
        <a:ea typeface="+mn-ea"/>
        <a:cs typeface="Arial" charset="0"/>
      </a:defRPr>
    </a:lvl1pPr>
    <a:lvl2pPr marL="457200" algn="ctr" rtl="0" fontAlgn="base">
      <a:spcBef>
        <a:spcPct val="0"/>
      </a:spcBef>
      <a:spcAft>
        <a:spcPct val="0"/>
      </a:spcAft>
      <a:defRPr sz="1200" kern="1200">
        <a:solidFill>
          <a:schemeClr val="tx1"/>
        </a:solidFill>
        <a:latin typeface="Arial" charset="0"/>
        <a:ea typeface="+mn-ea"/>
        <a:cs typeface="Arial" charset="0"/>
      </a:defRPr>
    </a:lvl2pPr>
    <a:lvl3pPr marL="914400" algn="ctr" rtl="0" fontAlgn="base">
      <a:spcBef>
        <a:spcPct val="0"/>
      </a:spcBef>
      <a:spcAft>
        <a:spcPct val="0"/>
      </a:spcAft>
      <a:defRPr sz="1200" kern="1200">
        <a:solidFill>
          <a:schemeClr val="tx1"/>
        </a:solidFill>
        <a:latin typeface="Arial" charset="0"/>
        <a:ea typeface="+mn-ea"/>
        <a:cs typeface="Arial" charset="0"/>
      </a:defRPr>
    </a:lvl3pPr>
    <a:lvl4pPr marL="1371600" algn="ctr" rtl="0" fontAlgn="base">
      <a:spcBef>
        <a:spcPct val="0"/>
      </a:spcBef>
      <a:spcAft>
        <a:spcPct val="0"/>
      </a:spcAft>
      <a:defRPr sz="1200" kern="1200">
        <a:solidFill>
          <a:schemeClr val="tx1"/>
        </a:solidFill>
        <a:latin typeface="Arial" charset="0"/>
        <a:ea typeface="+mn-ea"/>
        <a:cs typeface="Arial" charset="0"/>
      </a:defRPr>
    </a:lvl4pPr>
    <a:lvl5pPr marL="1828800" algn="ctr" rtl="0" fontAlgn="base">
      <a:spcBef>
        <a:spcPct val="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Arial" charset="0"/>
        <a:ea typeface="+mn-ea"/>
        <a:cs typeface="Arial" charset="0"/>
      </a:defRPr>
    </a:lvl6pPr>
    <a:lvl7pPr marL="2743200" algn="l" defTabSz="914400" rtl="0" eaLnBrk="1" latinLnBrk="0" hangingPunct="1">
      <a:defRPr sz="1200" kern="1200">
        <a:solidFill>
          <a:schemeClr val="tx1"/>
        </a:solidFill>
        <a:latin typeface="Arial" charset="0"/>
        <a:ea typeface="+mn-ea"/>
        <a:cs typeface="Arial" charset="0"/>
      </a:defRPr>
    </a:lvl7pPr>
    <a:lvl8pPr marL="3200400" algn="l" defTabSz="914400" rtl="0" eaLnBrk="1" latinLnBrk="0" hangingPunct="1">
      <a:defRPr sz="1200" kern="1200">
        <a:solidFill>
          <a:schemeClr val="tx1"/>
        </a:solidFill>
        <a:latin typeface="Arial" charset="0"/>
        <a:ea typeface="+mn-ea"/>
        <a:cs typeface="Arial" charset="0"/>
      </a:defRPr>
    </a:lvl8pPr>
    <a:lvl9pPr marL="3657600" algn="l" defTabSz="914400" rtl="0" eaLnBrk="1" latinLnBrk="0" hangingPunct="1">
      <a:defRPr sz="12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CC9900"/>
    <a:srgbClr val="0000CC"/>
    <a:srgbClr val="FFFF99"/>
    <a:srgbClr val="FFCC99"/>
    <a:srgbClr val="FFCC66"/>
    <a:srgbClr val="FF0701"/>
    <a:srgbClr val="3333CC"/>
    <a:srgbClr val="52B1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00" autoAdjust="0"/>
    <p:restoredTop sz="90154" autoAdjust="0"/>
  </p:normalViewPr>
  <p:slideViewPr>
    <p:cSldViewPr>
      <p:cViewPr varScale="1">
        <p:scale>
          <a:sx n="66" d="100"/>
          <a:sy n="66" d="100"/>
        </p:scale>
        <p:origin x="-1632"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2098" name="Rectangle 2"/>
          <p:cNvSpPr>
            <a:spLocks noGrp="1" noChangeArrowheads="1"/>
          </p:cNvSpPr>
          <p:nvPr>
            <p:ph type="hdr" sz="quarter"/>
          </p:nvPr>
        </p:nvSpPr>
        <p:spPr bwMode="auto">
          <a:xfrm>
            <a:off x="0" y="0"/>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a:lvl1pPr>
          </a:lstStyle>
          <a:p>
            <a:pPr>
              <a:defRPr/>
            </a:pPr>
            <a:endParaRPr lang="en-US" altLang="de-DE"/>
          </a:p>
        </p:txBody>
      </p:sp>
      <p:sp>
        <p:nvSpPr>
          <p:cNvPr id="132099" name="Rectangle 3"/>
          <p:cNvSpPr>
            <a:spLocks noGrp="1" noChangeArrowheads="1"/>
          </p:cNvSpPr>
          <p:nvPr>
            <p:ph type="dt" sz="quarter" idx="1"/>
          </p:nvPr>
        </p:nvSpPr>
        <p:spPr bwMode="auto">
          <a:xfrm>
            <a:off x="3841750" y="0"/>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a:lvl1pPr>
          </a:lstStyle>
          <a:p>
            <a:pPr>
              <a:defRPr/>
            </a:pPr>
            <a:endParaRPr lang="en-US" altLang="de-DE"/>
          </a:p>
        </p:txBody>
      </p:sp>
      <p:sp>
        <p:nvSpPr>
          <p:cNvPr id="132100" name="Rectangle 4"/>
          <p:cNvSpPr>
            <a:spLocks noGrp="1" noChangeArrowheads="1"/>
          </p:cNvSpPr>
          <p:nvPr>
            <p:ph type="ftr" sz="quarter" idx="2"/>
          </p:nvPr>
        </p:nvSpPr>
        <p:spPr bwMode="auto">
          <a:xfrm>
            <a:off x="0" y="9421813"/>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a:lvl1pPr>
          </a:lstStyle>
          <a:p>
            <a:pPr>
              <a:defRPr/>
            </a:pPr>
            <a:endParaRPr lang="en-US" altLang="de-DE"/>
          </a:p>
        </p:txBody>
      </p:sp>
      <p:sp>
        <p:nvSpPr>
          <p:cNvPr id="132101" name="Rectangle 5"/>
          <p:cNvSpPr>
            <a:spLocks noGrp="1" noChangeArrowheads="1"/>
          </p:cNvSpPr>
          <p:nvPr>
            <p:ph type="sldNum" sz="quarter" idx="3"/>
          </p:nvPr>
        </p:nvSpPr>
        <p:spPr bwMode="auto">
          <a:xfrm>
            <a:off x="3841750" y="9421813"/>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a:lvl1pPr>
          </a:lstStyle>
          <a:p>
            <a:pPr>
              <a:defRPr/>
            </a:pPr>
            <a:fld id="{E5A8AB54-7787-4AC4-BDC4-86C8883C3FFB}" type="slidenum">
              <a:rPr lang="en-US" altLang="de-DE"/>
              <a:pPr>
                <a:defRPr/>
              </a:pPr>
              <a:t>‹Nr.›</a:t>
            </a:fld>
            <a:endParaRPr lang="en-US" altLang="de-DE"/>
          </a:p>
        </p:txBody>
      </p:sp>
    </p:spTree>
    <p:extLst>
      <p:ext uri="{BB962C8B-B14F-4D97-AF65-F5344CB8AC3E}">
        <p14:creationId xmlns:p14="http://schemas.microsoft.com/office/powerpoint/2010/main" val="20645465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a:lvl1pPr>
          </a:lstStyle>
          <a:p>
            <a:pPr>
              <a:defRPr/>
            </a:pPr>
            <a:endParaRPr lang="de-DE" altLang="de-DE"/>
          </a:p>
        </p:txBody>
      </p:sp>
      <p:sp>
        <p:nvSpPr>
          <p:cNvPr id="3075" name="Rectangle 3"/>
          <p:cNvSpPr>
            <a:spLocks noGrp="1" noChangeArrowheads="1"/>
          </p:cNvSpPr>
          <p:nvPr>
            <p:ph type="dt" idx="1"/>
          </p:nvPr>
        </p:nvSpPr>
        <p:spPr bwMode="auto">
          <a:xfrm>
            <a:off x="3841750" y="0"/>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a:lvl1pPr>
          </a:lstStyle>
          <a:p>
            <a:pPr>
              <a:defRPr/>
            </a:pPr>
            <a:endParaRPr lang="de-DE" altLang="de-DE"/>
          </a:p>
        </p:txBody>
      </p:sp>
      <p:sp>
        <p:nvSpPr>
          <p:cNvPr id="54276" name="Rectangle 4"/>
          <p:cNvSpPr>
            <a:spLocks noGrp="1" noRot="1" noChangeAspect="1" noChangeArrowheads="1" noTextEdit="1"/>
          </p:cNvSpPr>
          <p:nvPr>
            <p:ph type="sldImg" idx="2"/>
          </p:nvPr>
        </p:nvSpPr>
        <p:spPr bwMode="auto">
          <a:xfrm>
            <a:off x="911225" y="744538"/>
            <a:ext cx="4959350" cy="3719512"/>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7863" y="4711700"/>
            <a:ext cx="5426075" cy="4462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3078" name="Rectangle 6"/>
          <p:cNvSpPr>
            <a:spLocks noGrp="1" noChangeArrowheads="1"/>
          </p:cNvSpPr>
          <p:nvPr>
            <p:ph type="ftr" sz="quarter" idx="4"/>
          </p:nvPr>
        </p:nvSpPr>
        <p:spPr bwMode="auto">
          <a:xfrm>
            <a:off x="0" y="9421813"/>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a:lvl1pPr>
          </a:lstStyle>
          <a:p>
            <a:pPr>
              <a:defRPr/>
            </a:pPr>
            <a:endParaRPr lang="de-DE" altLang="de-DE"/>
          </a:p>
        </p:txBody>
      </p:sp>
      <p:sp>
        <p:nvSpPr>
          <p:cNvPr id="3079" name="Rectangle 7"/>
          <p:cNvSpPr>
            <a:spLocks noGrp="1" noChangeArrowheads="1"/>
          </p:cNvSpPr>
          <p:nvPr>
            <p:ph type="sldNum" sz="quarter" idx="5"/>
          </p:nvPr>
        </p:nvSpPr>
        <p:spPr bwMode="auto">
          <a:xfrm>
            <a:off x="3841750" y="9421813"/>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a:lvl1pPr>
          </a:lstStyle>
          <a:p>
            <a:pPr>
              <a:defRPr/>
            </a:pPr>
            <a:fld id="{29CEF06C-B910-4FAD-A5E6-775894F8EE33}" type="slidenum">
              <a:rPr lang="de-DE" altLang="de-DE"/>
              <a:pPr>
                <a:defRPr/>
              </a:pPr>
              <a:t>‹Nr.›</a:t>
            </a:fld>
            <a:endParaRPr lang="de-DE" altLang="de-DE"/>
          </a:p>
        </p:txBody>
      </p:sp>
    </p:spTree>
    <p:extLst>
      <p:ext uri="{BB962C8B-B14F-4D97-AF65-F5344CB8AC3E}">
        <p14:creationId xmlns:p14="http://schemas.microsoft.com/office/powerpoint/2010/main" val="6025982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6"/>
          <p:cNvSpPr>
            <a:spLocks noGrp="1" noChangeArrowheads="1"/>
          </p:cNvSpPr>
          <p:nvPr>
            <p:ph type="sldNum" sz="quarter" idx="10"/>
          </p:nvPr>
        </p:nvSpPr>
        <p:spPr>
          <a:ln/>
        </p:spPr>
        <p:txBody>
          <a:bodyPr/>
          <a:lstStyle>
            <a:lvl1pPr>
              <a:defRPr/>
            </a:lvl1pPr>
          </a:lstStyle>
          <a:p>
            <a:pPr>
              <a:defRPr/>
            </a:pPr>
            <a:fld id="{73917EFD-3C9F-4F81-B760-9000E55AF854}" type="slidenum">
              <a:rPr lang="de-DE" altLang="de-DE"/>
              <a:pPr>
                <a:defRPr/>
              </a:pPr>
              <a:t>‹Nr.›</a:t>
            </a:fld>
            <a:endParaRPr lang="de-DE" altLang="de-DE"/>
          </a:p>
        </p:txBody>
      </p:sp>
    </p:spTree>
    <p:extLst>
      <p:ext uri="{BB962C8B-B14F-4D97-AF65-F5344CB8AC3E}">
        <p14:creationId xmlns:p14="http://schemas.microsoft.com/office/powerpoint/2010/main" val="300561132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6"/>
          <p:cNvSpPr>
            <a:spLocks noGrp="1" noChangeArrowheads="1"/>
          </p:cNvSpPr>
          <p:nvPr>
            <p:ph type="sldNum" sz="quarter" idx="10"/>
          </p:nvPr>
        </p:nvSpPr>
        <p:spPr>
          <a:ln/>
        </p:spPr>
        <p:txBody>
          <a:bodyPr/>
          <a:lstStyle>
            <a:lvl1pPr>
              <a:defRPr/>
            </a:lvl1pPr>
          </a:lstStyle>
          <a:p>
            <a:pPr>
              <a:defRPr/>
            </a:pPr>
            <a:fld id="{CF7F6EFC-FC9D-4D19-8849-5E2A1F716224}" type="slidenum">
              <a:rPr lang="de-DE" altLang="de-DE"/>
              <a:pPr>
                <a:defRPr/>
              </a:pPr>
              <a:t>‹Nr.›</a:t>
            </a:fld>
            <a:endParaRPr lang="de-DE" altLang="de-DE"/>
          </a:p>
        </p:txBody>
      </p:sp>
    </p:spTree>
    <p:extLst>
      <p:ext uri="{BB962C8B-B14F-4D97-AF65-F5344CB8AC3E}">
        <p14:creationId xmlns:p14="http://schemas.microsoft.com/office/powerpoint/2010/main" val="1819766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130175"/>
            <a:ext cx="2057400" cy="6538913"/>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130175"/>
            <a:ext cx="6019800" cy="6538913"/>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6"/>
          <p:cNvSpPr>
            <a:spLocks noGrp="1" noChangeArrowheads="1"/>
          </p:cNvSpPr>
          <p:nvPr>
            <p:ph type="sldNum" sz="quarter" idx="10"/>
          </p:nvPr>
        </p:nvSpPr>
        <p:spPr>
          <a:ln/>
        </p:spPr>
        <p:txBody>
          <a:bodyPr/>
          <a:lstStyle>
            <a:lvl1pPr>
              <a:defRPr/>
            </a:lvl1pPr>
          </a:lstStyle>
          <a:p>
            <a:pPr>
              <a:defRPr/>
            </a:pPr>
            <a:fld id="{4D01833A-3B55-4D9B-B178-5451B2B2B1D0}" type="slidenum">
              <a:rPr lang="de-DE" altLang="de-DE"/>
              <a:pPr>
                <a:defRPr/>
              </a:pPr>
              <a:t>‹Nr.›</a:t>
            </a:fld>
            <a:endParaRPr lang="de-DE" altLang="de-DE"/>
          </a:p>
        </p:txBody>
      </p:sp>
    </p:spTree>
    <p:extLst>
      <p:ext uri="{BB962C8B-B14F-4D97-AF65-F5344CB8AC3E}">
        <p14:creationId xmlns:p14="http://schemas.microsoft.com/office/powerpoint/2010/main" val="2131434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6"/>
          <p:cNvSpPr>
            <a:spLocks noGrp="1" noChangeArrowheads="1"/>
          </p:cNvSpPr>
          <p:nvPr>
            <p:ph type="sldNum" sz="quarter" idx="10"/>
          </p:nvPr>
        </p:nvSpPr>
        <p:spPr>
          <a:ln/>
        </p:spPr>
        <p:txBody>
          <a:bodyPr/>
          <a:lstStyle>
            <a:lvl1pPr>
              <a:defRPr/>
            </a:lvl1pPr>
          </a:lstStyle>
          <a:p>
            <a:pPr>
              <a:defRPr/>
            </a:pPr>
            <a:fld id="{EED81A54-E60C-4E03-A5C6-08FAFB55BF65}" type="slidenum">
              <a:rPr lang="de-DE" altLang="de-DE"/>
              <a:pPr>
                <a:defRPr/>
              </a:pPr>
              <a:t>‹Nr.›</a:t>
            </a:fld>
            <a:endParaRPr lang="de-DE" altLang="de-DE"/>
          </a:p>
        </p:txBody>
      </p:sp>
    </p:spTree>
    <p:extLst>
      <p:ext uri="{BB962C8B-B14F-4D97-AF65-F5344CB8AC3E}">
        <p14:creationId xmlns:p14="http://schemas.microsoft.com/office/powerpoint/2010/main" val="116372567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6"/>
          <p:cNvSpPr>
            <a:spLocks noGrp="1" noChangeArrowheads="1"/>
          </p:cNvSpPr>
          <p:nvPr>
            <p:ph type="sldNum" sz="quarter" idx="10"/>
          </p:nvPr>
        </p:nvSpPr>
        <p:spPr>
          <a:ln/>
        </p:spPr>
        <p:txBody>
          <a:bodyPr/>
          <a:lstStyle>
            <a:lvl1pPr>
              <a:defRPr/>
            </a:lvl1pPr>
          </a:lstStyle>
          <a:p>
            <a:pPr>
              <a:defRPr/>
            </a:pPr>
            <a:fld id="{01ABB0D5-BA17-432A-A083-5E9EB101FCD3}" type="slidenum">
              <a:rPr lang="de-DE" altLang="de-DE"/>
              <a:pPr>
                <a:defRPr/>
              </a:pPr>
              <a:t>‹Nr.›</a:t>
            </a:fld>
            <a:endParaRPr lang="de-DE" altLang="de-DE"/>
          </a:p>
        </p:txBody>
      </p:sp>
    </p:spTree>
    <p:extLst>
      <p:ext uri="{BB962C8B-B14F-4D97-AF65-F5344CB8AC3E}">
        <p14:creationId xmlns:p14="http://schemas.microsoft.com/office/powerpoint/2010/main" val="397224555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692150"/>
            <a:ext cx="4038600" cy="59769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692150"/>
            <a:ext cx="4038600" cy="59769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6"/>
          <p:cNvSpPr>
            <a:spLocks noGrp="1" noChangeArrowheads="1"/>
          </p:cNvSpPr>
          <p:nvPr>
            <p:ph type="sldNum" sz="quarter" idx="10"/>
          </p:nvPr>
        </p:nvSpPr>
        <p:spPr>
          <a:ln/>
        </p:spPr>
        <p:txBody>
          <a:bodyPr/>
          <a:lstStyle>
            <a:lvl1pPr>
              <a:defRPr/>
            </a:lvl1pPr>
          </a:lstStyle>
          <a:p>
            <a:pPr>
              <a:defRPr/>
            </a:pPr>
            <a:fld id="{0F75F677-3C58-4D96-988C-15361F3C177C}" type="slidenum">
              <a:rPr lang="de-DE" altLang="de-DE"/>
              <a:pPr>
                <a:defRPr/>
              </a:pPr>
              <a:t>‹Nr.›</a:t>
            </a:fld>
            <a:endParaRPr lang="de-DE" altLang="de-DE"/>
          </a:p>
        </p:txBody>
      </p:sp>
    </p:spTree>
    <p:extLst>
      <p:ext uri="{BB962C8B-B14F-4D97-AF65-F5344CB8AC3E}">
        <p14:creationId xmlns:p14="http://schemas.microsoft.com/office/powerpoint/2010/main" val="6780877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6"/>
          <p:cNvSpPr>
            <a:spLocks noGrp="1" noChangeArrowheads="1"/>
          </p:cNvSpPr>
          <p:nvPr>
            <p:ph type="sldNum" sz="quarter" idx="10"/>
          </p:nvPr>
        </p:nvSpPr>
        <p:spPr>
          <a:ln/>
        </p:spPr>
        <p:txBody>
          <a:bodyPr/>
          <a:lstStyle>
            <a:lvl1pPr>
              <a:defRPr/>
            </a:lvl1pPr>
          </a:lstStyle>
          <a:p>
            <a:pPr>
              <a:defRPr/>
            </a:pPr>
            <a:fld id="{0764C323-AEB0-4F88-A9A5-750A8368DF83}" type="slidenum">
              <a:rPr lang="de-DE" altLang="de-DE"/>
              <a:pPr>
                <a:defRPr/>
              </a:pPr>
              <a:t>‹Nr.›</a:t>
            </a:fld>
            <a:endParaRPr lang="de-DE" altLang="de-DE"/>
          </a:p>
        </p:txBody>
      </p:sp>
    </p:spTree>
    <p:extLst>
      <p:ext uri="{BB962C8B-B14F-4D97-AF65-F5344CB8AC3E}">
        <p14:creationId xmlns:p14="http://schemas.microsoft.com/office/powerpoint/2010/main" val="117628404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6"/>
          <p:cNvSpPr>
            <a:spLocks noGrp="1" noChangeArrowheads="1"/>
          </p:cNvSpPr>
          <p:nvPr>
            <p:ph type="sldNum" sz="quarter" idx="10"/>
          </p:nvPr>
        </p:nvSpPr>
        <p:spPr>
          <a:ln/>
        </p:spPr>
        <p:txBody>
          <a:bodyPr/>
          <a:lstStyle>
            <a:lvl1pPr>
              <a:defRPr/>
            </a:lvl1pPr>
          </a:lstStyle>
          <a:p>
            <a:pPr>
              <a:defRPr/>
            </a:pPr>
            <a:fld id="{281D9343-E757-473A-B365-895B83CA8D9D}" type="slidenum">
              <a:rPr lang="de-DE" altLang="de-DE"/>
              <a:pPr>
                <a:defRPr/>
              </a:pPr>
              <a:t>‹Nr.›</a:t>
            </a:fld>
            <a:endParaRPr lang="de-DE" altLang="de-DE"/>
          </a:p>
        </p:txBody>
      </p:sp>
    </p:spTree>
    <p:extLst>
      <p:ext uri="{BB962C8B-B14F-4D97-AF65-F5344CB8AC3E}">
        <p14:creationId xmlns:p14="http://schemas.microsoft.com/office/powerpoint/2010/main" val="2423136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7DDD45B8-53DB-4219-A026-0A728A62226B}" type="slidenum">
              <a:rPr lang="de-DE" altLang="de-DE"/>
              <a:pPr>
                <a:defRPr/>
              </a:pPr>
              <a:t>‹Nr.›</a:t>
            </a:fld>
            <a:endParaRPr lang="de-DE" altLang="de-DE"/>
          </a:p>
        </p:txBody>
      </p:sp>
    </p:spTree>
    <p:extLst>
      <p:ext uri="{BB962C8B-B14F-4D97-AF65-F5344CB8AC3E}">
        <p14:creationId xmlns:p14="http://schemas.microsoft.com/office/powerpoint/2010/main" val="341754129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6"/>
          <p:cNvSpPr>
            <a:spLocks noGrp="1" noChangeArrowheads="1"/>
          </p:cNvSpPr>
          <p:nvPr>
            <p:ph type="sldNum" sz="quarter" idx="10"/>
          </p:nvPr>
        </p:nvSpPr>
        <p:spPr>
          <a:ln/>
        </p:spPr>
        <p:txBody>
          <a:bodyPr/>
          <a:lstStyle>
            <a:lvl1pPr>
              <a:defRPr/>
            </a:lvl1pPr>
          </a:lstStyle>
          <a:p>
            <a:pPr>
              <a:defRPr/>
            </a:pPr>
            <a:fld id="{3AA39BF1-67B1-444F-97F9-F113A91F134C}" type="slidenum">
              <a:rPr lang="de-DE" altLang="de-DE"/>
              <a:pPr>
                <a:defRPr/>
              </a:pPr>
              <a:t>‹Nr.›</a:t>
            </a:fld>
            <a:endParaRPr lang="de-DE" altLang="de-DE"/>
          </a:p>
        </p:txBody>
      </p:sp>
    </p:spTree>
    <p:extLst>
      <p:ext uri="{BB962C8B-B14F-4D97-AF65-F5344CB8AC3E}">
        <p14:creationId xmlns:p14="http://schemas.microsoft.com/office/powerpoint/2010/main" val="1572233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6"/>
          <p:cNvSpPr>
            <a:spLocks noGrp="1" noChangeArrowheads="1"/>
          </p:cNvSpPr>
          <p:nvPr>
            <p:ph type="sldNum" sz="quarter" idx="10"/>
          </p:nvPr>
        </p:nvSpPr>
        <p:spPr>
          <a:ln/>
        </p:spPr>
        <p:txBody>
          <a:bodyPr/>
          <a:lstStyle>
            <a:lvl1pPr>
              <a:defRPr/>
            </a:lvl1pPr>
          </a:lstStyle>
          <a:p>
            <a:pPr>
              <a:defRPr/>
            </a:pPr>
            <a:fld id="{4BE3BA4C-3508-49A6-A43E-A45DAA04756B}" type="slidenum">
              <a:rPr lang="de-DE" altLang="de-DE"/>
              <a:pPr>
                <a:defRPr/>
              </a:pPr>
              <a:t>‹Nr.›</a:t>
            </a:fld>
            <a:endParaRPr lang="de-DE" altLang="de-DE"/>
          </a:p>
        </p:txBody>
      </p:sp>
    </p:spTree>
    <p:extLst>
      <p:ext uri="{BB962C8B-B14F-4D97-AF65-F5344CB8AC3E}">
        <p14:creationId xmlns:p14="http://schemas.microsoft.com/office/powerpoint/2010/main" val="1406714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9"/>
          <p:cNvSpPr>
            <a:spLocks noChangeArrowheads="1"/>
          </p:cNvSpPr>
          <p:nvPr/>
        </p:nvSpPr>
        <p:spPr bwMode="auto">
          <a:xfrm>
            <a:off x="0" y="6813550"/>
            <a:ext cx="9144000" cy="71438"/>
          </a:xfrm>
          <a:prstGeom prst="rect">
            <a:avLst/>
          </a:prstGeom>
          <a:solidFill>
            <a:schemeClr val="tx2">
              <a:lumMod val="50000"/>
              <a:lumOff val="50000"/>
            </a:schemeClr>
          </a:solidFill>
          <a:ln>
            <a:noFill/>
          </a:ln>
          <a:effectLst/>
          <a:extLst/>
        </p:spPr>
        <p:txBody>
          <a:bodyPr wrap="none" anchor="ct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defRPr/>
            </a:pPr>
            <a:endParaRPr lang="de-DE" altLang="de-DE" smtClean="0"/>
          </a:p>
        </p:txBody>
      </p:sp>
      <p:sp>
        <p:nvSpPr>
          <p:cNvPr id="1027" name="Rectangle 8"/>
          <p:cNvSpPr>
            <a:spLocks noChangeArrowheads="1"/>
          </p:cNvSpPr>
          <p:nvPr/>
        </p:nvSpPr>
        <p:spPr bwMode="auto">
          <a:xfrm>
            <a:off x="0" y="0"/>
            <a:ext cx="9144000" cy="115888"/>
          </a:xfrm>
          <a:prstGeom prst="rect">
            <a:avLst/>
          </a:prstGeom>
          <a:solidFill>
            <a:schemeClr val="tx2">
              <a:lumMod val="50000"/>
              <a:lumOff val="50000"/>
            </a:schemeClr>
          </a:solidFill>
          <a:ln>
            <a:noFill/>
          </a:ln>
          <a:effectLst/>
          <a:extLst/>
        </p:spPr>
        <p:txBody>
          <a:bodyPr wrap="none" anchor="ct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defRPr/>
            </a:pPr>
            <a:endParaRPr lang="de-DE" altLang="de-DE" smtClean="0"/>
          </a:p>
        </p:txBody>
      </p:sp>
      <p:sp>
        <p:nvSpPr>
          <p:cNvPr id="1028" name="Rectangle 2"/>
          <p:cNvSpPr>
            <a:spLocks noGrp="1" noChangeArrowheads="1"/>
          </p:cNvSpPr>
          <p:nvPr>
            <p:ph type="title"/>
          </p:nvPr>
        </p:nvSpPr>
        <p:spPr bwMode="auto">
          <a:xfrm>
            <a:off x="1187450" y="130175"/>
            <a:ext cx="74993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e-DE" altLang="de-DE" smtClean="0"/>
              <a:t>Titelmasterformat durch Klicken bearbeiten</a:t>
            </a:r>
          </a:p>
        </p:txBody>
      </p:sp>
      <p:sp>
        <p:nvSpPr>
          <p:cNvPr id="1029" name="Rectangle 3"/>
          <p:cNvSpPr>
            <a:spLocks noGrp="1" noChangeArrowheads="1"/>
          </p:cNvSpPr>
          <p:nvPr>
            <p:ph type="body" idx="1"/>
          </p:nvPr>
        </p:nvSpPr>
        <p:spPr bwMode="auto">
          <a:xfrm>
            <a:off x="457200" y="692150"/>
            <a:ext cx="8229600" cy="5976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smtClean="0"/>
              <a:t>Textmasterformate durch Klicken bearbeiten</a:t>
            </a:r>
          </a:p>
          <a:p>
            <a:pPr lvl="1"/>
            <a:r>
              <a:rPr lang="de-DE" altLang="de-DE" smtClean="0"/>
              <a:t>Zweite Ebene</a:t>
            </a:r>
          </a:p>
          <a:p>
            <a:pPr lvl="2"/>
            <a:endParaRPr lang="de-DE" altLang="de-DE" smtClean="0"/>
          </a:p>
        </p:txBody>
      </p:sp>
      <p:sp>
        <p:nvSpPr>
          <p:cNvPr id="1030" name="Rectangle 6"/>
          <p:cNvSpPr>
            <a:spLocks noGrp="1" noChangeArrowheads="1"/>
          </p:cNvSpPr>
          <p:nvPr>
            <p:ph type="sldNum" sz="quarter" idx="4"/>
          </p:nvPr>
        </p:nvSpPr>
        <p:spPr bwMode="auto">
          <a:xfrm>
            <a:off x="8316913" y="6453188"/>
            <a:ext cx="792162"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B0CCB4AB-8E0F-44BD-A620-67E1C908652A}" type="slidenum">
              <a:rPr lang="de-DE" altLang="de-DE"/>
              <a:pPr>
                <a:defRPr/>
              </a:pPr>
              <a:t>‹Nr.›</a:t>
            </a:fld>
            <a:endParaRPr lang="de-DE" altLang="de-DE"/>
          </a:p>
        </p:txBody>
      </p:sp>
      <p:sp>
        <p:nvSpPr>
          <p:cNvPr id="1034" name="Rectangle 14"/>
          <p:cNvSpPr>
            <a:spLocks noChangeArrowheads="1"/>
          </p:cNvSpPr>
          <p:nvPr/>
        </p:nvSpPr>
        <p:spPr bwMode="auto">
          <a:xfrm>
            <a:off x="0" y="549275"/>
            <a:ext cx="9144000" cy="71438"/>
          </a:xfrm>
          <a:prstGeom prst="rect">
            <a:avLst/>
          </a:prstGeom>
          <a:solidFill>
            <a:schemeClr val="tx2">
              <a:lumMod val="50000"/>
              <a:lumOff val="50000"/>
            </a:schemeClr>
          </a:solidFill>
          <a:ln>
            <a:noFill/>
          </a:ln>
          <a:effectLst/>
          <a:extLst/>
        </p:spPr>
        <p:txBody>
          <a:bodyPr wrap="none" anchor="ct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defRPr/>
            </a:pPr>
            <a:endParaRPr lang="de-DE" altLang="de-DE" smtClean="0"/>
          </a:p>
        </p:txBody>
      </p:sp>
      <p:sp>
        <p:nvSpPr>
          <p:cNvPr id="2" name="Textfeld 1"/>
          <p:cNvSpPr txBox="1"/>
          <p:nvPr/>
        </p:nvSpPr>
        <p:spPr>
          <a:xfrm>
            <a:off x="29658" y="6553200"/>
            <a:ext cx="2117888" cy="276999"/>
          </a:xfrm>
          <a:prstGeom prst="rect">
            <a:avLst/>
          </a:prstGeom>
          <a:noFill/>
        </p:spPr>
        <p:txBody>
          <a:bodyPr wrap="none" rtlCol="0">
            <a:spAutoFit/>
          </a:bodyPr>
          <a:lstStyle/>
          <a:p>
            <a:r>
              <a:rPr lang="de-DE" sz="1200" dirty="0" smtClean="0"/>
              <a:t>Design digitaler Schaltkreise</a:t>
            </a:r>
            <a:endParaRPr lang="de-DE" sz="1200" dirty="0"/>
          </a:p>
        </p:txBody>
      </p:sp>
      <p:pic>
        <p:nvPicPr>
          <p:cNvPr id="299011" name="Picture 3" descr="C:\Users\ivan\Desktop\logos\Logo_KIT_v7.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382000" y="193865"/>
            <a:ext cx="685800" cy="312614"/>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sz="2400">
          <a:solidFill>
            <a:schemeClr val="tx2"/>
          </a:solidFill>
          <a:latin typeface="+mj-lt"/>
          <a:ea typeface="+mj-ea"/>
          <a:cs typeface="+mj-cs"/>
        </a:defRPr>
      </a:lvl1pPr>
      <a:lvl2pPr algn="ctr" rtl="0" eaLnBrk="0" fontAlgn="base" hangingPunct="0">
        <a:spcBef>
          <a:spcPct val="0"/>
        </a:spcBef>
        <a:spcAft>
          <a:spcPct val="0"/>
        </a:spcAft>
        <a:defRPr sz="2400">
          <a:solidFill>
            <a:schemeClr val="tx2"/>
          </a:solidFill>
          <a:latin typeface="Arial" charset="0"/>
          <a:cs typeface="Arial" charset="0"/>
        </a:defRPr>
      </a:lvl2pPr>
      <a:lvl3pPr algn="ctr" rtl="0" eaLnBrk="0" fontAlgn="base" hangingPunct="0">
        <a:spcBef>
          <a:spcPct val="0"/>
        </a:spcBef>
        <a:spcAft>
          <a:spcPct val="0"/>
        </a:spcAft>
        <a:defRPr sz="2400">
          <a:solidFill>
            <a:schemeClr val="tx2"/>
          </a:solidFill>
          <a:latin typeface="Arial" charset="0"/>
          <a:cs typeface="Arial" charset="0"/>
        </a:defRPr>
      </a:lvl3pPr>
      <a:lvl4pPr algn="ctr" rtl="0" eaLnBrk="0" fontAlgn="base" hangingPunct="0">
        <a:spcBef>
          <a:spcPct val="0"/>
        </a:spcBef>
        <a:spcAft>
          <a:spcPct val="0"/>
        </a:spcAft>
        <a:defRPr sz="2400">
          <a:solidFill>
            <a:schemeClr val="tx2"/>
          </a:solidFill>
          <a:latin typeface="Arial" charset="0"/>
          <a:cs typeface="Arial" charset="0"/>
        </a:defRPr>
      </a:lvl4pPr>
      <a:lvl5pPr algn="ctr" rtl="0" eaLnBrk="0" fontAlgn="base" hangingPunct="0">
        <a:spcBef>
          <a:spcPct val="0"/>
        </a:spcBef>
        <a:spcAft>
          <a:spcPct val="0"/>
        </a:spcAft>
        <a:defRPr sz="2400">
          <a:solidFill>
            <a:schemeClr val="tx2"/>
          </a:solidFill>
          <a:latin typeface="Arial" charset="0"/>
          <a:cs typeface="Arial" charset="0"/>
        </a:defRPr>
      </a:lvl5pPr>
      <a:lvl6pPr marL="457200" algn="ctr" rtl="0" fontAlgn="base">
        <a:spcBef>
          <a:spcPct val="0"/>
        </a:spcBef>
        <a:spcAft>
          <a:spcPct val="0"/>
        </a:spcAft>
        <a:defRPr sz="2400">
          <a:solidFill>
            <a:schemeClr val="tx2"/>
          </a:solidFill>
          <a:latin typeface="Arial" charset="0"/>
          <a:cs typeface="Arial" charset="0"/>
        </a:defRPr>
      </a:lvl6pPr>
      <a:lvl7pPr marL="914400" algn="ctr" rtl="0" fontAlgn="base">
        <a:spcBef>
          <a:spcPct val="0"/>
        </a:spcBef>
        <a:spcAft>
          <a:spcPct val="0"/>
        </a:spcAft>
        <a:defRPr sz="2400">
          <a:solidFill>
            <a:schemeClr val="tx2"/>
          </a:solidFill>
          <a:latin typeface="Arial" charset="0"/>
          <a:cs typeface="Arial" charset="0"/>
        </a:defRPr>
      </a:lvl7pPr>
      <a:lvl8pPr marL="1371600" algn="ctr" rtl="0" fontAlgn="base">
        <a:spcBef>
          <a:spcPct val="0"/>
        </a:spcBef>
        <a:spcAft>
          <a:spcPct val="0"/>
        </a:spcAft>
        <a:defRPr sz="2400">
          <a:solidFill>
            <a:schemeClr val="tx2"/>
          </a:solidFill>
          <a:latin typeface="Arial" charset="0"/>
          <a:cs typeface="Arial" charset="0"/>
        </a:defRPr>
      </a:lvl8pPr>
      <a:lvl9pPr marL="1828800" algn="ctr" rtl="0" fontAlgn="base">
        <a:spcBef>
          <a:spcPct val="0"/>
        </a:spcBef>
        <a:spcAft>
          <a:spcPct val="0"/>
        </a:spcAft>
        <a:defRPr sz="2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cs typeface="+mn-cs"/>
        </a:defRPr>
      </a:lvl2pPr>
      <a:lvl3pPr marL="1143000" indent="-228600" algn="l" rtl="0" eaLnBrk="0" fontAlgn="base" hangingPunct="0">
        <a:spcBef>
          <a:spcPct val="20000"/>
        </a:spcBef>
        <a:spcAft>
          <a:spcPct val="0"/>
        </a:spcAft>
        <a:buChar char="•"/>
        <a:defRPr sz="1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ctrTitle"/>
          </p:nvPr>
        </p:nvSpPr>
        <p:spPr/>
        <p:txBody>
          <a:bodyPr/>
          <a:lstStyle/>
          <a:p>
            <a:r>
              <a:rPr lang="de-DE" altLang="de-DE" dirty="0" smtClean="0"/>
              <a:t>Design digitaler Schaltkreise</a:t>
            </a:r>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a:t>
            </a:fld>
            <a:endParaRPr lang="de-DE" altLang="de-DE"/>
          </a:p>
        </p:txBody>
      </p:sp>
    </p:spTree>
    <p:extLst>
      <p:ext uri="{BB962C8B-B14F-4D97-AF65-F5344CB8AC3E}">
        <p14:creationId xmlns:p14="http://schemas.microsoft.com/office/powerpoint/2010/main" val="22234210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Hold Time </a:t>
            </a:r>
            <a:r>
              <a:rPr lang="de-DE" dirty="0" smtClean="0"/>
              <a:t>Verletzung</a:t>
            </a:r>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10</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2954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676400" y="43434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Gerade Verbindung 8"/>
          <p:cNvCxnSpPr/>
          <p:nvPr/>
        </p:nvCxnSpPr>
        <p:spPr bwMode="auto">
          <a:xfrm>
            <a:off x="685800" y="3962400"/>
            <a:ext cx="2209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Gleichschenkliges Dreieck 10"/>
          <p:cNvSpPr/>
          <p:nvPr/>
        </p:nvSpPr>
        <p:spPr bwMode="auto">
          <a:xfrm rot="5400000">
            <a:off x="2895600" y="3810000"/>
            <a:ext cx="304800" cy="3048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5" name="Gerade Verbindung 64"/>
          <p:cNvCxnSpPr/>
          <p:nvPr/>
        </p:nvCxnSpPr>
        <p:spPr bwMode="auto">
          <a:xfrm>
            <a:off x="3200400" y="39624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Gerade Verbindung 25"/>
          <p:cNvCxnSpPr/>
          <p:nvPr/>
        </p:nvCxnSpPr>
        <p:spPr bwMode="auto">
          <a:xfrm>
            <a:off x="38100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 Verbindung 65"/>
          <p:cNvCxnSpPr/>
          <p:nvPr/>
        </p:nvCxnSpPr>
        <p:spPr bwMode="auto">
          <a:xfrm>
            <a:off x="12192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Textfeld 4"/>
          <p:cNvSpPr txBox="1"/>
          <p:nvPr/>
        </p:nvSpPr>
        <p:spPr>
          <a:xfrm>
            <a:off x="3048000" y="3962400"/>
            <a:ext cx="926280" cy="276999"/>
          </a:xfrm>
          <a:prstGeom prst="rect">
            <a:avLst/>
          </a:prstGeom>
          <a:noFill/>
        </p:spPr>
        <p:txBody>
          <a:bodyPr wrap="none" rtlCol="0">
            <a:spAutoFit/>
          </a:bodyPr>
          <a:lstStyle/>
          <a:p>
            <a:r>
              <a:rPr lang="de-DE" dirty="0" smtClean="0"/>
              <a:t>Takt-</a:t>
            </a:r>
            <a:r>
              <a:rPr lang="de-DE" dirty="0" err="1" smtClean="0"/>
              <a:t>Buffer</a:t>
            </a:r>
            <a:endParaRPr lang="de-DE" dirty="0"/>
          </a:p>
        </p:txBody>
      </p:sp>
    </p:spTree>
    <p:extLst>
      <p:ext uri="{BB962C8B-B14F-4D97-AF65-F5344CB8AC3E}">
        <p14:creationId xmlns:p14="http://schemas.microsoft.com/office/powerpoint/2010/main" val="4769623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Hold Time Verletzung</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11</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11430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 Verbindung mit Pfeil 65"/>
          <p:cNvCxnSpPr/>
          <p:nvPr/>
        </p:nvCxnSpPr>
        <p:spPr bwMode="auto">
          <a:xfrm flipV="1">
            <a:off x="1295400" y="3276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68"/>
          <p:cNvCxnSpPr/>
          <p:nvPr/>
        </p:nvCxnSpPr>
        <p:spPr bwMode="auto">
          <a:xfrm>
            <a:off x="685800" y="3962400"/>
            <a:ext cx="2209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0" name="Gleichschenkliges Dreieck 69"/>
          <p:cNvSpPr/>
          <p:nvPr/>
        </p:nvSpPr>
        <p:spPr bwMode="auto">
          <a:xfrm rot="5400000">
            <a:off x="2895600" y="3810000"/>
            <a:ext cx="304800" cy="3048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71" name="Gerade Verbindung 70"/>
          <p:cNvCxnSpPr/>
          <p:nvPr/>
        </p:nvCxnSpPr>
        <p:spPr bwMode="auto">
          <a:xfrm>
            <a:off x="3200400" y="39624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a:off x="38100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72"/>
          <p:cNvCxnSpPr/>
          <p:nvPr/>
        </p:nvCxnSpPr>
        <p:spPr bwMode="auto">
          <a:xfrm>
            <a:off x="12192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4025643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Hold Time Verletzung</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12</a:t>
            </a:fld>
            <a:endParaRPr lang="de-DE" altLang="de-DE"/>
          </a:p>
        </p:txBody>
      </p: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 name="Rechteck 66"/>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8" name="Gerade Verbindung 67"/>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68"/>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 Verbindung 69"/>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70"/>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3" name="Gruppieren 72"/>
          <p:cNvGrpSpPr/>
          <p:nvPr/>
        </p:nvGrpSpPr>
        <p:grpSpPr>
          <a:xfrm>
            <a:off x="1981200" y="2971800"/>
            <a:ext cx="174171" cy="304800"/>
            <a:chOff x="6172200" y="3657600"/>
            <a:chExt cx="304800" cy="533400"/>
          </a:xfrm>
        </p:grpSpPr>
        <p:cxnSp>
          <p:nvCxnSpPr>
            <p:cNvPr id="74" name="Gerade Verbindung 73"/>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76"/>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78" name="Gruppieren 77"/>
          <p:cNvGrpSpPr/>
          <p:nvPr/>
        </p:nvGrpSpPr>
        <p:grpSpPr>
          <a:xfrm>
            <a:off x="2362200" y="2971800"/>
            <a:ext cx="174171" cy="304800"/>
            <a:chOff x="6172200" y="3657600"/>
            <a:chExt cx="304800" cy="533400"/>
          </a:xfrm>
        </p:grpSpPr>
        <p:cxnSp>
          <p:nvCxnSpPr>
            <p:cNvPr id="79" name="Gerade Verbindung 78"/>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7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Gerade Verbindung 81"/>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83" name="Gerade Verbindung 8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mit Pfeil 8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Gerade Verbindung 85"/>
          <p:cNvCxnSpPr/>
          <p:nvPr/>
        </p:nvCxnSpPr>
        <p:spPr bwMode="auto">
          <a:xfrm>
            <a:off x="38100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Gerade Verbindung mit Pfeil 86"/>
          <p:cNvCxnSpPr/>
          <p:nvPr/>
        </p:nvCxnSpPr>
        <p:spPr bwMode="auto">
          <a:xfrm flipV="1">
            <a:off x="39624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Gerade Verbindung 87"/>
          <p:cNvCxnSpPr/>
          <p:nvPr/>
        </p:nvCxnSpPr>
        <p:spPr bwMode="auto">
          <a:xfrm>
            <a:off x="685800" y="3962400"/>
            <a:ext cx="2209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9" name="Gleichschenkliges Dreieck 88"/>
          <p:cNvSpPr/>
          <p:nvPr/>
        </p:nvSpPr>
        <p:spPr bwMode="auto">
          <a:xfrm rot="5400000">
            <a:off x="2895600" y="3810000"/>
            <a:ext cx="304800" cy="3048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90" name="Gerade Verbindung 89"/>
          <p:cNvCxnSpPr/>
          <p:nvPr/>
        </p:nvCxnSpPr>
        <p:spPr bwMode="auto">
          <a:xfrm>
            <a:off x="3200400" y="39624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Gerade Verbindung 90"/>
          <p:cNvCxnSpPr/>
          <p:nvPr/>
        </p:nvCxnSpPr>
        <p:spPr bwMode="auto">
          <a:xfrm>
            <a:off x="38100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Gerade Verbindung 91"/>
          <p:cNvCxnSpPr/>
          <p:nvPr/>
        </p:nvCxnSpPr>
        <p:spPr bwMode="auto">
          <a:xfrm>
            <a:off x="12192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Gerade Verbindung mit Pfeil 92"/>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Gerade Verbindung 93"/>
          <p:cNvCxnSpPr/>
          <p:nvPr/>
        </p:nvCxnSpPr>
        <p:spPr bwMode="auto">
          <a:xfrm>
            <a:off x="18288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Gerade Verbindung mit Pfeil 94"/>
          <p:cNvCxnSpPr/>
          <p:nvPr/>
        </p:nvCxnSpPr>
        <p:spPr bwMode="auto">
          <a:xfrm>
            <a:off x="1675715" y="5715000"/>
            <a:ext cx="153085"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6" name="Textfeld 95"/>
          <p:cNvSpPr txBox="1"/>
          <p:nvPr/>
        </p:nvSpPr>
        <p:spPr>
          <a:xfrm>
            <a:off x="837515" y="5715000"/>
            <a:ext cx="1087157" cy="276999"/>
          </a:xfrm>
          <a:prstGeom prst="rect">
            <a:avLst/>
          </a:prstGeom>
          <a:noFill/>
        </p:spPr>
        <p:txBody>
          <a:bodyPr wrap="none" rtlCol="0">
            <a:spAutoFit/>
          </a:bodyPr>
          <a:lstStyle/>
          <a:p>
            <a:r>
              <a:rPr lang="de-DE" dirty="0" smtClean="0"/>
              <a:t>D2 </a:t>
            </a:r>
            <a:r>
              <a:rPr lang="de-DE" dirty="0"/>
              <a:t>Ä</a:t>
            </a:r>
            <a:r>
              <a:rPr lang="de-DE" dirty="0" smtClean="0"/>
              <a:t>nderung</a:t>
            </a:r>
            <a:endParaRPr lang="de-DE" dirty="0"/>
          </a:p>
        </p:txBody>
      </p:sp>
      <p:cxnSp>
        <p:nvCxnSpPr>
          <p:cNvPr id="97" name="Gerade Verbindung 96"/>
          <p:cNvCxnSpPr/>
          <p:nvPr/>
        </p:nvCxnSpPr>
        <p:spPr bwMode="auto">
          <a:xfrm>
            <a:off x="25908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 name="Gerade Verbindung mit Pfeil 97"/>
          <p:cNvCxnSpPr/>
          <p:nvPr/>
        </p:nvCxnSpPr>
        <p:spPr bwMode="auto">
          <a:xfrm flipV="1">
            <a:off x="27432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Gerade Verbindung mit Pfeil 98"/>
          <p:cNvCxnSpPr/>
          <p:nvPr/>
        </p:nvCxnSpPr>
        <p:spPr bwMode="auto">
          <a:xfrm>
            <a:off x="1676400" y="41910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0" name="Textfeld 99"/>
          <p:cNvSpPr txBox="1"/>
          <p:nvPr/>
        </p:nvSpPr>
        <p:spPr>
          <a:xfrm>
            <a:off x="1322479" y="3914001"/>
            <a:ext cx="575799" cy="276999"/>
          </a:xfrm>
          <a:prstGeom prst="rect">
            <a:avLst/>
          </a:prstGeom>
          <a:noFill/>
        </p:spPr>
        <p:txBody>
          <a:bodyPr wrap="none" rtlCol="0">
            <a:spAutoFit/>
          </a:bodyPr>
          <a:lstStyle/>
          <a:p>
            <a:r>
              <a:rPr lang="de-DE" dirty="0" smtClean="0"/>
              <a:t>Delay</a:t>
            </a:r>
            <a:endParaRPr lang="de-DE" dirty="0"/>
          </a:p>
        </p:txBody>
      </p:sp>
      <p:cxnSp>
        <p:nvCxnSpPr>
          <p:cNvPr id="101" name="Gerade Verbindung mit Pfeil 100"/>
          <p:cNvCxnSpPr/>
          <p:nvPr/>
        </p:nvCxnSpPr>
        <p:spPr bwMode="auto">
          <a:xfrm>
            <a:off x="4191000" y="2895600"/>
            <a:ext cx="1600200" cy="0"/>
          </a:xfrm>
          <a:prstGeom prst="straightConnector1">
            <a:avLst/>
          </a:prstGeom>
          <a:noFill/>
          <a:ln w="50800" cap="flat" cmpd="sng" algn="ctr">
            <a:solidFill>
              <a:srgbClr val="FF0000"/>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3729856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Hold Time Verletzung</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13</a:t>
            </a:fld>
            <a:endParaRPr lang="de-DE" altLang="de-DE"/>
          </a:p>
        </p:txBody>
      </p: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 name="Rechteck 66"/>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8" name="Gerade Verbindung 67"/>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68"/>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 Verbindung 69"/>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70"/>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3" name="Gruppieren 72"/>
          <p:cNvGrpSpPr/>
          <p:nvPr/>
        </p:nvGrpSpPr>
        <p:grpSpPr>
          <a:xfrm>
            <a:off x="1981200" y="2971800"/>
            <a:ext cx="174171" cy="304800"/>
            <a:chOff x="6172200" y="3657600"/>
            <a:chExt cx="304800" cy="533400"/>
          </a:xfrm>
        </p:grpSpPr>
        <p:cxnSp>
          <p:nvCxnSpPr>
            <p:cNvPr id="74" name="Gerade Verbindung 73"/>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76"/>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78" name="Gruppieren 77"/>
          <p:cNvGrpSpPr/>
          <p:nvPr/>
        </p:nvGrpSpPr>
        <p:grpSpPr>
          <a:xfrm>
            <a:off x="2362200" y="2971800"/>
            <a:ext cx="174171" cy="304800"/>
            <a:chOff x="6172200" y="3657600"/>
            <a:chExt cx="304800" cy="533400"/>
          </a:xfrm>
        </p:grpSpPr>
        <p:cxnSp>
          <p:nvCxnSpPr>
            <p:cNvPr id="79" name="Gerade Verbindung 78"/>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7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Gerade Verbindung 81"/>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83" name="Gerade Verbindung 8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mit Pfeil 8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Gerade Verbindung 85"/>
          <p:cNvCxnSpPr/>
          <p:nvPr/>
        </p:nvCxnSpPr>
        <p:spPr bwMode="auto">
          <a:xfrm>
            <a:off x="39624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Gerade Verbindung mit Pfeil 86"/>
          <p:cNvCxnSpPr/>
          <p:nvPr/>
        </p:nvCxnSpPr>
        <p:spPr bwMode="auto">
          <a:xfrm flipV="1">
            <a:off x="4114800" y="3276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Gerade Verbindung 87"/>
          <p:cNvCxnSpPr/>
          <p:nvPr/>
        </p:nvCxnSpPr>
        <p:spPr bwMode="auto">
          <a:xfrm>
            <a:off x="685800" y="3962400"/>
            <a:ext cx="2209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9" name="Gleichschenkliges Dreieck 88"/>
          <p:cNvSpPr/>
          <p:nvPr/>
        </p:nvSpPr>
        <p:spPr bwMode="auto">
          <a:xfrm rot="5400000">
            <a:off x="2895600" y="3810000"/>
            <a:ext cx="304800" cy="3048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90" name="Gerade Verbindung 89"/>
          <p:cNvCxnSpPr/>
          <p:nvPr/>
        </p:nvCxnSpPr>
        <p:spPr bwMode="auto">
          <a:xfrm>
            <a:off x="3200400" y="39624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Gerade Verbindung 90"/>
          <p:cNvCxnSpPr/>
          <p:nvPr/>
        </p:nvCxnSpPr>
        <p:spPr bwMode="auto">
          <a:xfrm>
            <a:off x="38100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Gerade Verbindung 91"/>
          <p:cNvCxnSpPr/>
          <p:nvPr/>
        </p:nvCxnSpPr>
        <p:spPr bwMode="auto">
          <a:xfrm>
            <a:off x="12192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Gerade Verbindung mit Pfeil 92"/>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Gerade Verbindung 93"/>
          <p:cNvCxnSpPr/>
          <p:nvPr/>
        </p:nvCxnSpPr>
        <p:spPr bwMode="auto">
          <a:xfrm>
            <a:off x="18288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6" name="Textfeld 95"/>
          <p:cNvSpPr txBox="1"/>
          <p:nvPr/>
        </p:nvSpPr>
        <p:spPr>
          <a:xfrm>
            <a:off x="837515" y="5715000"/>
            <a:ext cx="1087157" cy="276999"/>
          </a:xfrm>
          <a:prstGeom prst="rect">
            <a:avLst/>
          </a:prstGeom>
          <a:noFill/>
        </p:spPr>
        <p:txBody>
          <a:bodyPr wrap="none" rtlCol="0">
            <a:spAutoFit/>
          </a:bodyPr>
          <a:lstStyle/>
          <a:p>
            <a:r>
              <a:rPr lang="de-DE" dirty="0" smtClean="0"/>
              <a:t>D2 </a:t>
            </a:r>
            <a:r>
              <a:rPr lang="de-DE" dirty="0"/>
              <a:t>Ä</a:t>
            </a:r>
            <a:r>
              <a:rPr lang="de-DE" dirty="0" smtClean="0"/>
              <a:t>nderung</a:t>
            </a:r>
            <a:endParaRPr lang="de-DE" dirty="0"/>
          </a:p>
        </p:txBody>
      </p:sp>
      <p:cxnSp>
        <p:nvCxnSpPr>
          <p:cNvPr id="97" name="Gerade Verbindung mit Pfeil 96"/>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 name="Gerade Verbindung 99"/>
          <p:cNvCxnSpPr/>
          <p:nvPr/>
        </p:nvCxnSpPr>
        <p:spPr bwMode="auto">
          <a:xfrm flipV="1">
            <a:off x="1981200" y="48006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Gerade Verbindung 100"/>
          <p:cNvCxnSpPr/>
          <p:nvPr/>
        </p:nvCxnSpPr>
        <p:spPr bwMode="auto">
          <a:xfrm>
            <a:off x="1600200" y="53340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Gerade Verbindung 101"/>
          <p:cNvCxnSpPr/>
          <p:nvPr/>
        </p:nvCxnSpPr>
        <p:spPr bwMode="auto">
          <a:xfrm>
            <a:off x="1981200" y="48006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Gerade Verbindung mit Pfeil 102"/>
          <p:cNvCxnSpPr/>
          <p:nvPr/>
        </p:nvCxnSpPr>
        <p:spPr bwMode="auto">
          <a:xfrm>
            <a:off x="4191000" y="2895600"/>
            <a:ext cx="1600200" cy="0"/>
          </a:xfrm>
          <a:prstGeom prst="straightConnector1">
            <a:avLst/>
          </a:prstGeom>
          <a:noFill/>
          <a:ln w="50800" cap="flat" cmpd="sng" algn="ctr">
            <a:solidFill>
              <a:srgbClr val="FF0000"/>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3763922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Hold Time Verletzung</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14</a:t>
            </a:fld>
            <a:endParaRPr lang="de-DE" altLang="de-DE"/>
          </a:p>
        </p:txBody>
      </p: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 name="Rechteck 66"/>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8" name="Gerade Verbindung 67"/>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68"/>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 Verbindung 69"/>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70"/>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3" name="Gruppieren 72"/>
          <p:cNvGrpSpPr/>
          <p:nvPr/>
        </p:nvGrpSpPr>
        <p:grpSpPr>
          <a:xfrm>
            <a:off x="1981200" y="2971800"/>
            <a:ext cx="174171" cy="304800"/>
            <a:chOff x="6172200" y="3657600"/>
            <a:chExt cx="304800" cy="533400"/>
          </a:xfrm>
        </p:grpSpPr>
        <p:cxnSp>
          <p:nvCxnSpPr>
            <p:cNvPr id="74" name="Gerade Verbindung 73"/>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76"/>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78" name="Gruppieren 77"/>
          <p:cNvGrpSpPr/>
          <p:nvPr/>
        </p:nvGrpSpPr>
        <p:grpSpPr>
          <a:xfrm>
            <a:off x="2362200" y="2971800"/>
            <a:ext cx="174171" cy="304800"/>
            <a:chOff x="6172200" y="3657600"/>
            <a:chExt cx="304800" cy="533400"/>
          </a:xfrm>
        </p:grpSpPr>
        <p:cxnSp>
          <p:nvCxnSpPr>
            <p:cNvPr id="79" name="Gerade Verbindung 78"/>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7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Gerade Verbindung 81"/>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83" name="Gerade Verbindung 8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mit Pfeil 8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Rechteck 62"/>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4" name="Gerade Verbindung 63"/>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Gerade Verbindung 87"/>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Gerade Verbindung 88"/>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Gerade Verbindung mit Pfeil 89"/>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Gerade Verbindung 90"/>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Gerade Verbindung 91"/>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Gerade Verbindung 92"/>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Gerade Verbindung 93"/>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95" name="Gruppieren 94"/>
          <p:cNvGrpSpPr/>
          <p:nvPr/>
        </p:nvGrpSpPr>
        <p:grpSpPr>
          <a:xfrm>
            <a:off x="4572000" y="2971800"/>
            <a:ext cx="174171" cy="304800"/>
            <a:chOff x="6172200" y="3657600"/>
            <a:chExt cx="304800" cy="533400"/>
          </a:xfrm>
        </p:grpSpPr>
        <p:cxnSp>
          <p:nvCxnSpPr>
            <p:cNvPr id="96" name="Gerade Verbindung 95"/>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Gerade Verbindung 96"/>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 name="Gerade Verbindung 97"/>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Gerade Verbindung 98"/>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00" name="Gruppieren 99"/>
          <p:cNvGrpSpPr/>
          <p:nvPr/>
        </p:nvGrpSpPr>
        <p:grpSpPr>
          <a:xfrm>
            <a:off x="4953000" y="2971800"/>
            <a:ext cx="174171" cy="304800"/>
            <a:chOff x="6172200" y="3657600"/>
            <a:chExt cx="304800" cy="533400"/>
          </a:xfrm>
        </p:grpSpPr>
        <p:cxnSp>
          <p:nvCxnSpPr>
            <p:cNvPr id="101" name="Gerade Verbindung 100"/>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Gerade Verbindung 101"/>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Gerade Verbindung 10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Gerade Verbindung 10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05" name="Gerade Verbindung 104"/>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 name="Gerade Verbindung 105"/>
          <p:cNvCxnSpPr/>
          <p:nvPr/>
        </p:nvCxnSpPr>
        <p:spPr bwMode="auto">
          <a:xfrm>
            <a:off x="685800" y="3962400"/>
            <a:ext cx="2209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7" name="Gleichschenkliges Dreieck 106"/>
          <p:cNvSpPr/>
          <p:nvPr/>
        </p:nvSpPr>
        <p:spPr bwMode="auto">
          <a:xfrm rot="5400000">
            <a:off x="2895600" y="3810000"/>
            <a:ext cx="304800" cy="3048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08" name="Gerade Verbindung 107"/>
          <p:cNvCxnSpPr/>
          <p:nvPr/>
        </p:nvCxnSpPr>
        <p:spPr bwMode="auto">
          <a:xfrm>
            <a:off x="3200400" y="39624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 name="Gerade Verbindung 108"/>
          <p:cNvCxnSpPr/>
          <p:nvPr/>
        </p:nvCxnSpPr>
        <p:spPr bwMode="auto">
          <a:xfrm>
            <a:off x="38100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Gerade Verbindung 109"/>
          <p:cNvCxnSpPr/>
          <p:nvPr/>
        </p:nvCxnSpPr>
        <p:spPr bwMode="auto">
          <a:xfrm>
            <a:off x="12192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1" name="Gerade Verbindung mit Pfeil 110"/>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 name="Gerade Verbindung 111"/>
          <p:cNvCxnSpPr/>
          <p:nvPr/>
        </p:nvCxnSpPr>
        <p:spPr bwMode="auto">
          <a:xfrm>
            <a:off x="18288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4" name="Textfeld 113"/>
          <p:cNvSpPr txBox="1"/>
          <p:nvPr/>
        </p:nvSpPr>
        <p:spPr>
          <a:xfrm>
            <a:off x="837515" y="5715000"/>
            <a:ext cx="1087157" cy="276999"/>
          </a:xfrm>
          <a:prstGeom prst="rect">
            <a:avLst/>
          </a:prstGeom>
          <a:noFill/>
        </p:spPr>
        <p:txBody>
          <a:bodyPr wrap="none" rtlCol="0">
            <a:spAutoFit/>
          </a:bodyPr>
          <a:lstStyle/>
          <a:p>
            <a:r>
              <a:rPr lang="de-DE" dirty="0" smtClean="0"/>
              <a:t>D2 </a:t>
            </a:r>
            <a:r>
              <a:rPr lang="de-DE" dirty="0"/>
              <a:t>Ä</a:t>
            </a:r>
            <a:r>
              <a:rPr lang="de-DE" dirty="0" smtClean="0"/>
              <a:t>nderung</a:t>
            </a:r>
            <a:endParaRPr lang="de-DE" dirty="0"/>
          </a:p>
        </p:txBody>
      </p:sp>
      <p:cxnSp>
        <p:nvCxnSpPr>
          <p:cNvPr id="115" name="Gerade Verbindung mit Pfeil 114"/>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 name="Gerade Verbindung mit Pfeil 115"/>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 name="Gerade Verbindung 116"/>
          <p:cNvCxnSpPr/>
          <p:nvPr/>
        </p:nvCxnSpPr>
        <p:spPr bwMode="auto">
          <a:xfrm>
            <a:off x="21336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8" name="Textfeld 117"/>
          <p:cNvSpPr txBox="1"/>
          <p:nvPr/>
        </p:nvSpPr>
        <p:spPr>
          <a:xfrm>
            <a:off x="1676400" y="5105400"/>
            <a:ext cx="798617" cy="276999"/>
          </a:xfrm>
          <a:prstGeom prst="rect">
            <a:avLst/>
          </a:prstGeom>
          <a:noFill/>
        </p:spPr>
        <p:txBody>
          <a:bodyPr wrap="none" rtlCol="0">
            <a:spAutoFit/>
          </a:bodyPr>
          <a:lstStyle/>
          <a:p>
            <a:r>
              <a:rPr lang="de-DE" dirty="0" smtClean="0"/>
              <a:t>Hold Zeit</a:t>
            </a:r>
            <a:endParaRPr lang="de-DE" dirty="0"/>
          </a:p>
        </p:txBody>
      </p:sp>
      <p:cxnSp>
        <p:nvCxnSpPr>
          <p:cNvPr id="119" name="Gerade Verbindung 118"/>
          <p:cNvCxnSpPr/>
          <p:nvPr/>
        </p:nvCxnSpPr>
        <p:spPr bwMode="auto">
          <a:xfrm flipV="1">
            <a:off x="1981200" y="48006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0" name="Gerade Verbindung 119"/>
          <p:cNvCxnSpPr/>
          <p:nvPr/>
        </p:nvCxnSpPr>
        <p:spPr bwMode="auto">
          <a:xfrm>
            <a:off x="1600200" y="53340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1" name="Gerade Verbindung 120"/>
          <p:cNvCxnSpPr/>
          <p:nvPr/>
        </p:nvCxnSpPr>
        <p:spPr bwMode="auto">
          <a:xfrm>
            <a:off x="1981200" y="48006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2" name="Gerade Verbindung mit Pfeil 121"/>
          <p:cNvCxnSpPr/>
          <p:nvPr/>
        </p:nvCxnSpPr>
        <p:spPr bwMode="auto">
          <a:xfrm>
            <a:off x="1981200" y="51054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 name="Gerade Verbindung mit Pfeil 122"/>
          <p:cNvCxnSpPr/>
          <p:nvPr/>
        </p:nvCxnSpPr>
        <p:spPr bwMode="auto">
          <a:xfrm>
            <a:off x="5105400" y="2971800"/>
            <a:ext cx="304800" cy="0"/>
          </a:xfrm>
          <a:prstGeom prst="straightConnector1">
            <a:avLst/>
          </a:prstGeom>
          <a:noFill/>
          <a:ln w="50800" cap="flat" cmpd="sng" algn="ctr">
            <a:solidFill>
              <a:srgbClr val="FF0000"/>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8547472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Hold Time Verletzung passiert wenn sich Niveau am Eingang D2 zu schnell ändert. Die Ursache könnte ein schlechtes Design des Flipflops sein oder, dass der Takt Ck2 später ankommt als Ck1. Das letzte könnte bei einem nichtoptimalen </a:t>
            </a:r>
            <a:r>
              <a:rPr lang="de-DE" dirty="0" err="1"/>
              <a:t>Taktbaum</a:t>
            </a:r>
            <a:r>
              <a:rPr lang="de-DE" dirty="0"/>
              <a:t> passieren. Verzögerung in der kombinatorischen Logik zwischen den Flipflops hilft.</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15</a:t>
            </a:fld>
            <a:endParaRPr lang="de-DE" altLang="de-DE"/>
          </a:p>
        </p:txBody>
      </p: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 name="Rechteck 66"/>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8" name="Gerade Verbindung 67"/>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68"/>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 Verbindung 69"/>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70"/>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3" name="Gruppieren 72"/>
          <p:cNvGrpSpPr/>
          <p:nvPr/>
        </p:nvGrpSpPr>
        <p:grpSpPr>
          <a:xfrm>
            <a:off x="1981200" y="2971800"/>
            <a:ext cx="174171" cy="304800"/>
            <a:chOff x="6172200" y="3657600"/>
            <a:chExt cx="304800" cy="533400"/>
          </a:xfrm>
        </p:grpSpPr>
        <p:cxnSp>
          <p:nvCxnSpPr>
            <p:cNvPr id="74" name="Gerade Verbindung 73"/>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76"/>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78" name="Gruppieren 77"/>
          <p:cNvGrpSpPr/>
          <p:nvPr/>
        </p:nvGrpSpPr>
        <p:grpSpPr>
          <a:xfrm>
            <a:off x="2362200" y="2971800"/>
            <a:ext cx="174171" cy="304800"/>
            <a:chOff x="6172200" y="3657600"/>
            <a:chExt cx="304800" cy="533400"/>
          </a:xfrm>
        </p:grpSpPr>
        <p:cxnSp>
          <p:nvCxnSpPr>
            <p:cNvPr id="79" name="Gerade Verbindung 78"/>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7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Gerade Verbindung 81"/>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83" name="Gerade Verbindung 8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mit Pfeil 8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Rechteck 62"/>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4" name="Gerade Verbindung 63"/>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Gerade Verbindung 87"/>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Gerade Verbindung 88"/>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Gerade Verbindung mit Pfeil 89"/>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Gerade Verbindung 90"/>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Gerade Verbindung 91"/>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Gerade Verbindung 92"/>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Gerade Verbindung 93"/>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95" name="Gruppieren 94"/>
          <p:cNvGrpSpPr/>
          <p:nvPr/>
        </p:nvGrpSpPr>
        <p:grpSpPr>
          <a:xfrm>
            <a:off x="4572000" y="2971800"/>
            <a:ext cx="174171" cy="304800"/>
            <a:chOff x="6172200" y="3657600"/>
            <a:chExt cx="304800" cy="533400"/>
          </a:xfrm>
        </p:grpSpPr>
        <p:cxnSp>
          <p:nvCxnSpPr>
            <p:cNvPr id="96" name="Gerade Verbindung 95"/>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Gerade Verbindung 96"/>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 name="Gerade Verbindung 97"/>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Gerade Verbindung 98"/>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00" name="Gruppieren 99"/>
          <p:cNvGrpSpPr/>
          <p:nvPr/>
        </p:nvGrpSpPr>
        <p:grpSpPr>
          <a:xfrm>
            <a:off x="4953000" y="2971800"/>
            <a:ext cx="174171" cy="304800"/>
            <a:chOff x="6172200" y="3657600"/>
            <a:chExt cx="304800" cy="533400"/>
          </a:xfrm>
        </p:grpSpPr>
        <p:cxnSp>
          <p:nvCxnSpPr>
            <p:cNvPr id="101" name="Gerade Verbindung 100"/>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Gerade Verbindung 101"/>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Gerade Verbindung 10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Gerade Verbindung 10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05" name="Gerade Verbindung 104"/>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 name="Gerade Verbindung 105"/>
          <p:cNvCxnSpPr/>
          <p:nvPr/>
        </p:nvCxnSpPr>
        <p:spPr bwMode="auto">
          <a:xfrm>
            <a:off x="685800" y="3962400"/>
            <a:ext cx="2209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7" name="Gleichschenkliges Dreieck 106"/>
          <p:cNvSpPr/>
          <p:nvPr/>
        </p:nvSpPr>
        <p:spPr bwMode="auto">
          <a:xfrm rot="5400000">
            <a:off x="2895600" y="3810000"/>
            <a:ext cx="304800" cy="3048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08" name="Gerade Verbindung 107"/>
          <p:cNvCxnSpPr/>
          <p:nvPr/>
        </p:nvCxnSpPr>
        <p:spPr bwMode="auto">
          <a:xfrm>
            <a:off x="3200400" y="39624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 name="Gerade Verbindung 108"/>
          <p:cNvCxnSpPr/>
          <p:nvPr/>
        </p:nvCxnSpPr>
        <p:spPr bwMode="auto">
          <a:xfrm>
            <a:off x="38100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Gerade Verbindung 109"/>
          <p:cNvCxnSpPr/>
          <p:nvPr/>
        </p:nvCxnSpPr>
        <p:spPr bwMode="auto">
          <a:xfrm>
            <a:off x="12192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1" name="Gerade Verbindung mit Pfeil 110"/>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 name="Gerade Verbindung 111"/>
          <p:cNvCxnSpPr/>
          <p:nvPr/>
        </p:nvCxnSpPr>
        <p:spPr bwMode="auto">
          <a:xfrm>
            <a:off x="18288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4" name="Textfeld 113"/>
          <p:cNvSpPr txBox="1"/>
          <p:nvPr/>
        </p:nvSpPr>
        <p:spPr>
          <a:xfrm>
            <a:off x="837515" y="5715000"/>
            <a:ext cx="1087157" cy="276999"/>
          </a:xfrm>
          <a:prstGeom prst="rect">
            <a:avLst/>
          </a:prstGeom>
          <a:noFill/>
        </p:spPr>
        <p:txBody>
          <a:bodyPr wrap="none" rtlCol="0">
            <a:spAutoFit/>
          </a:bodyPr>
          <a:lstStyle/>
          <a:p>
            <a:r>
              <a:rPr lang="de-DE" dirty="0" smtClean="0"/>
              <a:t>D2 </a:t>
            </a:r>
            <a:r>
              <a:rPr lang="de-DE" dirty="0"/>
              <a:t>Ä</a:t>
            </a:r>
            <a:r>
              <a:rPr lang="de-DE" dirty="0" smtClean="0"/>
              <a:t>nderung</a:t>
            </a:r>
            <a:endParaRPr lang="de-DE" dirty="0"/>
          </a:p>
        </p:txBody>
      </p:sp>
      <p:cxnSp>
        <p:nvCxnSpPr>
          <p:cNvPr id="115" name="Gerade Verbindung mit Pfeil 114"/>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 name="Gerade Verbindung mit Pfeil 115"/>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 name="Gerade Verbindung 116"/>
          <p:cNvCxnSpPr/>
          <p:nvPr/>
        </p:nvCxnSpPr>
        <p:spPr bwMode="auto">
          <a:xfrm>
            <a:off x="21336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9" name="Gerade Verbindung 118"/>
          <p:cNvCxnSpPr/>
          <p:nvPr/>
        </p:nvCxnSpPr>
        <p:spPr bwMode="auto">
          <a:xfrm flipV="1">
            <a:off x="1981200" y="48006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0" name="Gerade Verbindung 119"/>
          <p:cNvCxnSpPr/>
          <p:nvPr/>
        </p:nvCxnSpPr>
        <p:spPr bwMode="auto">
          <a:xfrm>
            <a:off x="1600200" y="53340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1" name="Gerade Verbindung 120"/>
          <p:cNvCxnSpPr/>
          <p:nvPr/>
        </p:nvCxnSpPr>
        <p:spPr bwMode="auto">
          <a:xfrm>
            <a:off x="1981200" y="48006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2" name="Gerade Verbindung mit Pfeil 121"/>
          <p:cNvCxnSpPr/>
          <p:nvPr/>
        </p:nvCxnSpPr>
        <p:spPr bwMode="auto">
          <a:xfrm>
            <a:off x="1981200" y="51054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6" name="Textfeld 65"/>
          <p:cNvSpPr txBox="1"/>
          <p:nvPr/>
        </p:nvSpPr>
        <p:spPr>
          <a:xfrm>
            <a:off x="2765161" y="5715000"/>
            <a:ext cx="1425839" cy="276999"/>
          </a:xfrm>
          <a:prstGeom prst="rect">
            <a:avLst/>
          </a:prstGeom>
          <a:noFill/>
        </p:spPr>
        <p:txBody>
          <a:bodyPr wrap="none" rtlCol="0">
            <a:spAutoFit/>
          </a:bodyPr>
          <a:lstStyle/>
          <a:p>
            <a:r>
              <a:rPr lang="de-DE" dirty="0" smtClean="0"/>
              <a:t>Hold Zeit Violation</a:t>
            </a:r>
            <a:endParaRPr lang="de-DE" dirty="0"/>
          </a:p>
        </p:txBody>
      </p:sp>
      <p:sp>
        <p:nvSpPr>
          <p:cNvPr id="86" name="Textfeld 85"/>
          <p:cNvSpPr txBox="1"/>
          <p:nvPr/>
        </p:nvSpPr>
        <p:spPr>
          <a:xfrm>
            <a:off x="1793650" y="5486400"/>
            <a:ext cx="1173719" cy="276999"/>
          </a:xfrm>
          <a:prstGeom prst="rect">
            <a:avLst/>
          </a:prstGeom>
          <a:noFill/>
        </p:spPr>
        <p:txBody>
          <a:bodyPr wrap="none" rtlCol="0">
            <a:spAutoFit/>
          </a:bodyPr>
          <a:lstStyle/>
          <a:p>
            <a:r>
              <a:rPr lang="de-DE" dirty="0" smtClean="0"/>
              <a:t>Hold Zeitpunkt</a:t>
            </a:r>
            <a:endParaRPr lang="de-DE" dirty="0"/>
          </a:p>
        </p:txBody>
      </p:sp>
      <p:cxnSp>
        <p:nvCxnSpPr>
          <p:cNvPr id="87" name="Gerade Verbindung mit Pfeil 86"/>
          <p:cNvCxnSpPr/>
          <p:nvPr/>
        </p:nvCxnSpPr>
        <p:spPr bwMode="auto">
          <a:xfrm>
            <a:off x="5105400" y="2971800"/>
            <a:ext cx="304800" cy="0"/>
          </a:xfrm>
          <a:prstGeom prst="straightConnector1">
            <a:avLst/>
          </a:prstGeom>
          <a:noFill/>
          <a:ln w="50800" cap="flat" cmpd="sng" algn="ctr">
            <a:solidFill>
              <a:srgbClr val="FF0000"/>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3" name="Textfeld 112"/>
          <p:cNvSpPr txBox="1"/>
          <p:nvPr/>
        </p:nvSpPr>
        <p:spPr>
          <a:xfrm>
            <a:off x="1952638" y="6096000"/>
            <a:ext cx="2679388" cy="276999"/>
          </a:xfrm>
          <a:prstGeom prst="rect">
            <a:avLst/>
          </a:prstGeom>
          <a:noFill/>
        </p:spPr>
        <p:txBody>
          <a:bodyPr wrap="none" rtlCol="0">
            <a:spAutoFit/>
          </a:bodyPr>
          <a:lstStyle/>
          <a:p>
            <a:r>
              <a:rPr lang="de-DE" dirty="0" err="1" smtClean="0"/>
              <a:t>Slack</a:t>
            </a:r>
            <a:r>
              <a:rPr lang="de-DE" dirty="0" smtClean="0"/>
              <a:t> = Ck1 + Delay – (Ck2 + </a:t>
            </a:r>
            <a:r>
              <a:rPr lang="de-DE" dirty="0" err="1" smtClean="0"/>
              <a:t>Thold</a:t>
            </a:r>
            <a:r>
              <a:rPr lang="de-DE" dirty="0" smtClean="0"/>
              <a:t>)</a:t>
            </a:r>
            <a:endParaRPr lang="de-DE" dirty="0"/>
          </a:p>
        </p:txBody>
      </p:sp>
    </p:spTree>
    <p:extLst>
      <p:ext uri="{BB962C8B-B14F-4D97-AF65-F5344CB8AC3E}">
        <p14:creationId xmlns:p14="http://schemas.microsoft.com/office/powerpoint/2010/main" val="12893361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Die Änderung am D2, verursacht durch Änderung an Q1 bei der Taktflanke </a:t>
            </a:r>
            <a:r>
              <a:rPr lang="de-DE" dirty="0" err="1"/>
              <a:t>Ck</a:t>
            </a:r>
            <a:r>
              <a:rPr lang="de-DE" dirty="0"/>
              <a:t>(i), soll geschehen bevor die nächste Taktflanke </a:t>
            </a:r>
            <a:r>
              <a:rPr lang="de-DE" dirty="0" err="1"/>
              <a:t>Ck</a:t>
            </a:r>
            <a:r>
              <a:rPr lang="de-DE" dirty="0"/>
              <a:t>(i+1) das Flipflop 2 erreicht und das </a:t>
            </a:r>
            <a:r>
              <a:rPr lang="de-DE" dirty="0" err="1"/>
              <a:t>Latch</a:t>
            </a:r>
            <a:r>
              <a:rPr lang="de-DE" dirty="0"/>
              <a:t> </a:t>
            </a:r>
            <a:r>
              <a:rPr lang="de-DE" dirty="0" smtClean="0"/>
              <a:t>1/FF2 </a:t>
            </a:r>
            <a:r>
              <a:rPr lang="de-DE" dirty="0"/>
              <a:t>den transparenten Modus verlässt.</a:t>
            </a:r>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16</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2954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676400" y="43434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5" name="Textfeld 64"/>
          <p:cNvSpPr txBox="1"/>
          <p:nvPr/>
        </p:nvSpPr>
        <p:spPr>
          <a:xfrm>
            <a:off x="3810000" y="2667000"/>
            <a:ext cx="380232" cy="276999"/>
          </a:xfrm>
          <a:prstGeom prst="rect">
            <a:avLst/>
          </a:prstGeom>
          <a:noFill/>
        </p:spPr>
        <p:txBody>
          <a:bodyPr wrap="none" rtlCol="0">
            <a:spAutoFit/>
          </a:bodyPr>
          <a:lstStyle/>
          <a:p>
            <a:r>
              <a:rPr lang="de-DE" dirty="0" smtClean="0"/>
              <a:t>D2</a:t>
            </a:r>
            <a:endParaRPr lang="de-DE" dirty="0"/>
          </a:p>
        </p:txBody>
      </p:sp>
      <p:sp>
        <p:nvSpPr>
          <p:cNvPr id="66" name="Textfeld 65"/>
          <p:cNvSpPr txBox="1"/>
          <p:nvPr/>
        </p:nvSpPr>
        <p:spPr>
          <a:xfrm>
            <a:off x="2509791" y="2667000"/>
            <a:ext cx="389850" cy="276999"/>
          </a:xfrm>
          <a:prstGeom prst="rect">
            <a:avLst/>
          </a:prstGeom>
          <a:noFill/>
        </p:spPr>
        <p:txBody>
          <a:bodyPr wrap="none" rtlCol="0">
            <a:spAutoFit/>
          </a:bodyPr>
          <a:lstStyle/>
          <a:p>
            <a:r>
              <a:rPr lang="de-DE" dirty="0" smtClean="0"/>
              <a:t>Q1</a:t>
            </a:r>
            <a:endParaRPr lang="de-DE" dirty="0"/>
          </a:p>
        </p:txBody>
      </p:sp>
      <p:sp>
        <p:nvSpPr>
          <p:cNvPr id="67" name="Textfeld 66"/>
          <p:cNvSpPr txBox="1"/>
          <p:nvPr/>
        </p:nvSpPr>
        <p:spPr>
          <a:xfrm>
            <a:off x="1641935" y="2286000"/>
            <a:ext cx="458780" cy="276999"/>
          </a:xfrm>
          <a:prstGeom prst="rect">
            <a:avLst/>
          </a:prstGeom>
          <a:noFill/>
        </p:spPr>
        <p:txBody>
          <a:bodyPr wrap="none" rtlCol="0">
            <a:spAutoFit/>
          </a:bodyPr>
          <a:lstStyle/>
          <a:p>
            <a:r>
              <a:rPr lang="de-DE" dirty="0" smtClean="0"/>
              <a:t>FF1</a:t>
            </a:r>
            <a:endParaRPr lang="de-DE" dirty="0"/>
          </a:p>
        </p:txBody>
      </p:sp>
      <p:sp>
        <p:nvSpPr>
          <p:cNvPr id="68" name="Textfeld 67"/>
          <p:cNvSpPr txBox="1"/>
          <p:nvPr/>
        </p:nvSpPr>
        <p:spPr>
          <a:xfrm>
            <a:off x="4267200" y="2286000"/>
            <a:ext cx="458780" cy="276999"/>
          </a:xfrm>
          <a:prstGeom prst="rect">
            <a:avLst/>
          </a:prstGeom>
          <a:noFill/>
        </p:spPr>
        <p:txBody>
          <a:bodyPr wrap="none" rtlCol="0">
            <a:spAutoFit/>
          </a:bodyPr>
          <a:lstStyle/>
          <a:p>
            <a:r>
              <a:rPr lang="de-DE" dirty="0" smtClean="0"/>
              <a:t>FF2</a:t>
            </a:r>
            <a:endParaRPr lang="de-DE" dirty="0"/>
          </a:p>
        </p:txBody>
      </p:sp>
      <p:sp>
        <p:nvSpPr>
          <p:cNvPr id="69" name="Textfeld 68"/>
          <p:cNvSpPr txBox="1"/>
          <p:nvPr/>
        </p:nvSpPr>
        <p:spPr>
          <a:xfrm>
            <a:off x="4319298" y="3276600"/>
            <a:ext cx="354584" cy="276999"/>
          </a:xfrm>
          <a:prstGeom prst="rect">
            <a:avLst/>
          </a:prstGeom>
          <a:noFill/>
        </p:spPr>
        <p:txBody>
          <a:bodyPr wrap="none" rtlCol="0">
            <a:spAutoFit/>
          </a:bodyPr>
          <a:lstStyle/>
          <a:p>
            <a:r>
              <a:rPr lang="de-DE" dirty="0" smtClean="0"/>
              <a:t>L1</a:t>
            </a:r>
            <a:endParaRPr lang="de-DE" dirty="0"/>
          </a:p>
        </p:txBody>
      </p:sp>
      <p:sp>
        <p:nvSpPr>
          <p:cNvPr id="70" name="Textfeld 69"/>
          <p:cNvSpPr txBox="1"/>
          <p:nvPr/>
        </p:nvSpPr>
        <p:spPr>
          <a:xfrm>
            <a:off x="4800600" y="3276600"/>
            <a:ext cx="354584" cy="276999"/>
          </a:xfrm>
          <a:prstGeom prst="rect">
            <a:avLst/>
          </a:prstGeom>
          <a:noFill/>
        </p:spPr>
        <p:txBody>
          <a:bodyPr wrap="none" rtlCol="0">
            <a:spAutoFit/>
          </a:bodyPr>
          <a:lstStyle/>
          <a:p>
            <a:r>
              <a:rPr lang="de-DE" dirty="0" smtClean="0"/>
              <a:t>L2</a:t>
            </a:r>
            <a:endParaRPr lang="de-DE" dirty="0"/>
          </a:p>
        </p:txBody>
      </p:sp>
    </p:spTree>
    <p:extLst>
      <p:ext uri="{BB962C8B-B14F-4D97-AF65-F5344CB8AC3E}">
        <p14:creationId xmlns:p14="http://schemas.microsoft.com/office/powerpoint/2010/main" val="15835948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Wir definieren die Setup-Time als den letzten Zeitpunkt </a:t>
            </a:r>
            <a:r>
              <a:rPr lang="de-DE" dirty="0" smtClean="0"/>
              <a:t>vor der aktiven Taktflanke (im Bezug auf die Flanke), </a:t>
            </a:r>
            <a:r>
              <a:rPr lang="de-DE" dirty="0"/>
              <a:t>wo sich D noch ändern muss so dass die Änderung sicher gespeichert wird.</a:t>
            </a:r>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17</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2954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676400" y="43434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5" name="Textfeld 64"/>
          <p:cNvSpPr txBox="1"/>
          <p:nvPr/>
        </p:nvSpPr>
        <p:spPr>
          <a:xfrm>
            <a:off x="3810000" y="2667000"/>
            <a:ext cx="380232" cy="276999"/>
          </a:xfrm>
          <a:prstGeom prst="rect">
            <a:avLst/>
          </a:prstGeom>
          <a:noFill/>
        </p:spPr>
        <p:txBody>
          <a:bodyPr wrap="none" rtlCol="0">
            <a:spAutoFit/>
          </a:bodyPr>
          <a:lstStyle/>
          <a:p>
            <a:r>
              <a:rPr lang="de-DE" dirty="0" smtClean="0"/>
              <a:t>D2</a:t>
            </a:r>
            <a:endParaRPr lang="de-DE" dirty="0"/>
          </a:p>
        </p:txBody>
      </p:sp>
      <p:sp>
        <p:nvSpPr>
          <p:cNvPr id="66" name="Textfeld 65"/>
          <p:cNvSpPr txBox="1"/>
          <p:nvPr/>
        </p:nvSpPr>
        <p:spPr>
          <a:xfrm>
            <a:off x="2509791" y="2667000"/>
            <a:ext cx="389850" cy="276999"/>
          </a:xfrm>
          <a:prstGeom prst="rect">
            <a:avLst/>
          </a:prstGeom>
          <a:noFill/>
        </p:spPr>
        <p:txBody>
          <a:bodyPr wrap="none" rtlCol="0">
            <a:spAutoFit/>
          </a:bodyPr>
          <a:lstStyle/>
          <a:p>
            <a:r>
              <a:rPr lang="de-DE" dirty="0" smtClean="0"/>
              <a:t>Q1</a:t>
            </a:r>
            <a:endParaRPr lang="de-DE" dirty="0"/>
          </a:p>
        </p:txBody>
      </p:sp>
      <p:sp>
        <p:nvSpPr>
          <p:cNvPr id="67" name="Textfeld 66"/>
          <p:cNvSpPr txBox="1"/>
          <p:nvPr/>
        </p:nvSpPr>
        <p:spPr>
          <a:xfrm>
            <a:off x="1641935" y="2286000"/>
            <a:ext cx="458780" cy="276999"/>
          </a:xfrm>
          <a:prstGeom prst="rect">
            <a:avLst/>
          </a:prstGeom>
          <a:noFill/>
        </p:spPr>
        <p:txBody>
          <a:bodyPr wrap="none" rtlCol="0">
            <a:spAutoFit/>
          </a:bodyPr>
          <a:lstStyle/>
          <a:p>
            <a:r>
              <a:rPr lang="de-DE" dirty="0" smtClean="0"/>
              <a:t>FF1</a:t>
            </a:r>
            <a:endParaRPr lang="de-DE" dirty="0"/>
          </a:p>
        </p:txBody>
      </p:sp>
      <p:sp>
        <p:nvSpPr>
          <p:cNvPr id="68" name="Textfeld 67"/>
          <p:cNvSpPr txBox="1"/>
          <p:nvPr/>
        </p:nvSpPr>
        <p:spPr>
          <a:xfrm>
            <a:off x="4267200" y="2286000"/>
            <a:ext cx="458780" cy="276999"/>
          </a:xfrm>
          <a:prstGeom prst="rect">
            <a:avLst/>
          </a:prstGeom>
          <a:noFill/>
        </p:spPr>
        <p:txBody>
          <a:bodyPr wrap="none" rtlCol="0">
            <a:spAutoFit/>
          </a:bodyPr>
          <a:lstStyle/>
          <a:p>
            <a:r>
              <a:rPr lang="de-DE" dirty="0" smtClean="0"/>
              <a:t>FF2</a:t>
            </a:r>
            <a:endParaRPr lang="de-DE" dirty="0"/>
          </a:p>
        </p:txBody>
      </p:sp>
      <p:sp>
        <p:nvSpPr>
          <p:cNvPr id="69" name="Textfeld 68"/>
          <p:cNvSpPr txBox="1"/>
          <p:nvPr/>
        </p:nvSpPr>
        <p:spPr>
          <a:xfrm>
            <a:off x="4319298" y="3276600"/>
            <a:ext cx="354584" cy="276999"/>
          </a:xfrm>
          <a:prstGeom prst="rect">
            <a:avLst/>
          </a:prstGeom>
          <a:noFill/>
        </p:spPr>
        <p:txBody>
          <a:bodyPr wrap="none" rtlCol="0">
            <a:spAutoFit/>
          </a:bodyPr>
          <a:lstStyle/>
          <a:p>
            <a:r>
              <a:rPr lang="de-DE" dirty="0" smtClean="0"/>
              <a:t>L1</a:t>
            </a:r>
            <a:endParaRPr lang="de-DE" dirty="0"/>
          </a:p>
        </p:txBody>
      </p:sp>
      <p:sp>
        <p:nvSpPr>
          <p:cNvPr id="70" name="Textfeld 69"/>
          <p:cNvSpPr txBox="1"/>
          <p:nvPr/>
        </p:nvSpPr>
        <p:spPr>
          <a:xfrm>
            <a:off x="4800600" y="3276600"/>
            <a:ext cx="354584" cy="276999"/>
          </a:xfrm>
          <a:prstGeom prst="rect">
            <a:avLst/>
          </a:prstGeom>
          <a:noFill/>
        </p:spPr>
        <p:txBody>
          <a:bodyPr wrap="none" rtlCol="0">
            <a:spAutoFit/>
          </a:bodyPr>
          <a:lstStyle/>
          <a:p>
            <a:r>
              <a:rPr lang="de-DE" dirty="0" smtClean="0"/>
              <a:t>L2</a:t>
            </a:r>
            <a:endParaRPr lang="de-DE" dirty="0"/>
          </a:p>
        </p:txBody>
      </p:sp>
    </p:spTree>
    <p:extLst>
      <p:ext uri="{BB962C8B-B14F-4D97-AF65-F5344CB8AC3E}">
        <p14:creationId xmlns:p14="http://schemas.microsoft.com/office/powerpoint/2010/main" val="20449226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smtClean="0"/>
              <a:t>Setup Zeit </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18</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11430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 Verbindung mit Pfeil 65"/>
          <p:cNvCxnSpPr/>
          <p:nvPr/>
        </p:nvCxnSpPr>
        <p:spPr bwMode="auto">
          <a:xfrm flipV="1">
            <a:off x="1295400" y="3276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66"/>
          <p:cNvCxnSpPr/>
          <p:nvPr/>
        </p:nvCxnSpPr>
        <p:spPr bwMode="auto">
          <a:xfrm>
            <a:off x="38862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 Verbindung mit Pfeil 67"/>
          <p:cNvCxnSpPr/>
          <p:nvPr/>
        </p:nvCxnSpPr>
        <p:spPr bwMode="auto">
          <a:xfrm flipV="1">
            <a:off x="4038600" y="3276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9385065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19</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Gerade Verbindung mit Pfeil 10"/>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009329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ctrTitle"/>
          </p:nvPr>
        </p:nvSpPr>
        <p:spPr/>
        <p:txBody>
          <a:bodyPr/>
          <a:lstStyle/>
          <a:p>
            <a:r>
              <a:rPr lang="de-DE" dirty="0"/>
              <a:t>Setup und Hold Zeit </a:t>
            </a:r>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a:t>
            </a:fld>
            <a:endParaRPr lang="de-DE" altLang="de-DE"/>
          </a:p>
        </p:txBody>
      </p:sp>
    </p:spTree>
    <p:extLst>
      <p:ext uri="{BB962C8B-B14F-4D97-AF65-F5344CB8AC3E}">
        <p14:creationId xmlns:p14="http://schemas.microsoft.com/office/powerpoint/2010/main" val="9245333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20</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15"/>
          <p:cNvCxnSpPr/>
          <p:nvPr/>
        </p:nvCxnSpPr>
        <p:spPr bwMode="auto">
          <a:xfrm>
            <a:off x="25908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Gerade Verbindung mit Pfeil 24"/>
          <p:cNvCxnSpPr/>
          <p:nvPr/>
        </p:nvCxnSpPr>
        <p:spPr bwMode="auto">
          <a:xfrm flipV="1">
            <a:off x="27432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mit Pfeil 70"/>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mit Pfeil 71"/>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2854168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21</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2133600" y="48768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15"/>
          <p:cNvCxnSpPr/>
          <p:nvPr/>
        </p:nvCxnSpPr>
        <p:spPr bwMode="auto">
          <a:xfrm>
            <a:off x="25908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Gerade Verbindung mit Pfeil 24"/>
          <p:cNvCxnSpPr/>
          <p:nvPr/>
        </p:nvCxnSpPr>
        <p:spPr bwMode="auto">
          <a:xfrm flipV="1">
            <a:off x="27432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mit Pfeil 66"/>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 Verbindung mit Pfeil 67"/>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mit Pfeil 68"/>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 Verbindung 69"/>
          <p:cNvCxnSpPr/>
          <p:nvPr/>
        </p:nvCxnSpPr>
        <p:spPr bwMode="auto">
          <a:xfrm flipV="1">
            <a:off x="21336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a:off x="1676400" y="4343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7247366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22</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15"/>
          <p:cNvCxnSpPr/>
          <p:nvPr/>
        </p:nvCxnSpPr>
        <p:spPr bwMode="auto">
          <a:xfrm>
            <a:off x="25908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Gerade Verbindung mit Pfeil 24"/>
          <p:cNvCxnSpPr/>
          <p:nvPr/>
        </p:nvCxnSpPr>
        <p:spPr bwMode="auto">
          <a:xfrm flipV="1">
            <a:off x="27432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38100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 Verbindung mit Pfeil 65"/>
          <p:cNvCxnSpPr/>
          <p:nvPr/>
        </p:nvCxnSpPr>
        <p:spPr bwMode="auto">
          <a:xfrm flipV="1">
            <a:off x="39624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mit Pfeil 66"/>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 Verbindung mit Pfeil 67"/>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mit Pfeil 68"/>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 Verbindung 69"/>
          <p:cNvCxnSpPr/>
          <p:nvPr/>
        </p:nvCxnSpPr>
        <p:spPr bwMode="auto">
          <a:xfrm>
            <a:off x="21336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70"/>
          <p:cNvCxnSpPr/>
          <p:nvPr/>
        </p:nvCxnSpPr>
        <p:spPr bwMode="auto">
          <a:xfrm flipV="1">
            <a:off x="21336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a:off x="2133600" y="48768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mit Pfeil 72"/>
          <p:cNvCxnSpPr/>
          <p:nvPr/>
        </p:nvCxnSpPr>
        <p:spPr bwMode="auto">
          <a:xfrm>
            <a:off x="21336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 Verbindung mit Pfeil 73"/>
          <p:cNvCxnSpPr/>
          <p:nvPr/>
        </p:nvCxnSpPr>
        <p:spPr bwMode="auto">
          <a:xfrm>
            <a:off x="1676400" y="4191000"/>
            <a:ext cx="609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Textfeld 10"/>
          <p:cNvSpPr txBox="1"/>
          <p:nvPr/>
        </p:nvSpPr>
        <p:spPr>
          <a:xfrm>
            <a:off x="1371600" y="3886200"/>
            <a:ext cx="875561" cy="276999"/>
          </a:xfrm>
          <a:prstGeom prst="rect">
            <a:avLst/>
          </a:prstGeom>
          <a:noFill/>
        </p:spPr>
        <p:txBody>
          <a:bodyPr wrap="none" rtlCol="0">
            <a:spAutoFit/>
          </a:bodyPr>
          <a:lstStyle/>
          <a:p>
            <a:r>
              <a:rPr lang="de-DE" dirty="0" smtClean="0"/>
              <a:t>Delay Zeit</a:t>
            </a:r>
            <a:endParaRPr lang="de-DE" dirty="0"/>
          </a:p>
        </p:txBody>
      </p:sp>
      <p:sp>
        <p:nvSpPr>
          <p:cNvPr id="75" name="Textfeld 74"/>
          <p:cNvSpPr txBox="1"/>
          <p:nvPr/>
        </p:nvSpPr>
        <p:spPr>
          <a:xfrm>
            <a:off x="1371600" y="5715000"/>
            <a:ext cx="1087157" cy="276999"/>
          </a:xfrm>
          <a:prstGeom prst="rect">
            <a:avLst/>
          </a:prstGeom>
          <a:noFill/>
        </p:spPr>
        <p:txBody>
          <a:bodyPr wrap="none" rtlCol="0">
            <a:spAutoFit/>
          </a:bodyPr>
          <a:lstStyle/>
          <a:p>
            <a:r>
              <a:rPr lang="de-DE" dirty="0" smtClean="0"/>
              <a:t>D2 </a:t>
            </a:r>
            <a:r>
              <a:rPr lang="de-DE" dirty="0"/>
              <a:t>Ä</a:t>
            </a:r>
            <a:r>
              <a:rPr lang="de-DE" dirty="0" smtClean="0"/>
              <a:t>nderung</a:t>
            </a:r>
            <a:endParaRPr lang="de-DE" dirty="0"/>
          </a:p>
        </p:txBody>
      </p:sp>
      <p:cxnSp>
        <p:nvCxnSpPr>
          <p:cNvPr id="17" name="Gerade Verbindung 16"/>
          <p:cNvCxnSpPr/>
          <p:nvPr/>
        </p:nvCxnSpPr>
        <p:spPr bwMode="auto">
          <a:xfrm>
            <a:off x="2286000" y="4495800"/>
            <a:ext cx="0" cy="1143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8386555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23</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flipV="1">
            <a:off x="25908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72"/>
          <p:cNvCxnSpPr/>
          <p:nvPr/>
        </p:nvCxnSpPr>
        <p:spPr bwMode="auto">
          <a:xfrm>
            <a:off x="38862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 Verbindung mit Pfeil 73"/>
          <p:cNvCxnSpPr/>
          <p:nvPr/>
        </p:nvCxnSpPr>
        <p:spPr bwMode="auto">
          <a:xfrm flipV="1">
            <a:off x="4038600" y="3276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a:off x="2133600" y="48768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76"/>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Gerade Verbindung mit Pfeil 77"/>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Gerade Verbindung mit Pfeil 78"/>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mit Pfeil 79"/>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a:off x="21336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Gerade Verbindung 81"/>
          <p:cNvCxnSpPr/>
          <p:nvPr/>
        </p:nvCxnSpPr>
        <p:spPr bwMode="auto">
          <a:xfrm flipV="1">
            <a:off x="21336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Gerade Verbindung 82"/>
          <p:cNvCxnSpPr/>
          <p:nvPr/>
        </p:nvCxnSpPr>
        <p:spPr bwMode="auto">
          <a:xfrm>
            <a:off x="1676400" y="43434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mit Pfeil 83"/>
          <p:cNvCxnSpPr/>
          <p:nvPr/>
        </p:nvCxnSpPr>
        <p:spPr bwMode="auto">
          <a:xfrm>
            <a:off x="21336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mit Pfeil 84"/>
          <p:cNvCxnSpPr/>
          <p:nvPr/>
        </p:nvCxnSpPr>
        <p:spPr bwMode="auto">
          <a:xfrm>
            <a:off x="2286000" y="46482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Textfeld 85"/>
          <p:cNvSpPr txBox="1"/>
          <p:nvPr/>
        </p:nvSpPr>
        <p:spPr>
          <a:xfrm>
            <a:off x="1371600" y="5715000"/>
            <a:ext cx="1087157" cy="276999"/>
          </a:xfrm>
          <a:prstGeom prst="rect">
            <a:avLst/>
          </a:prstGeom>
          <a:noFill/>
        </p:spPr>
        <p:txBody>
          <a:bodyPr wrap="none" rtlCol="0">
            <a:spAutoFit/>
          </a:bodyPr>
          <a:lstStyle/>
          <a:p>
            <a:r>
              <a:rPr lang="de-DE" dirty="0" smtClean="0"/>
              <a:t>D2 </a:t>
            </a:r>
            <a:r>
              <a:rPr lang="de-DE" dirty="0"/>
              <a:t>Ä</a:t>
            </a:r>
            <a:r>
              <a:rPr lang="de-DE" dirty="0" smtClean="0"/>
              <a:t>nderung</a:t>
            </a:r>
            <a:endParaRPr lang="de-DE" dirty="0"/>
          </a:p>
        </p:txBody>
      </p:sp>
      <p:cxnSp>
        <p:nvCxnSpPr>
          <p:cNvPr id="87" name="Gerade Verbindung 86"/>
          <p:cNvCxnSpPr/>
          <p:nvPr/>
        </p:nvCxnSpPr>
        <p:spPr bwMode="auto">
          <a:xfrm>
            <a:off x="2286000" y="4495800"/>
            <a:ext cx="0" cy="1143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Gerade Verbindung mit Pfeil 87"/>
          <p:cNvCxnSpPr/>
          <p:nvPr/>
        </p:nvCxnSpPr>
        <p:spPr bwMode="auto">
          <a:xfrm>
            <a:off x="1676400" y="4191000"/>
            <a:ext cx="609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9" name="Textfeld 88"/>
          <p:cNvSpPr txBox="1"/>
          <p:nvPr/>
        </p:nvSpPr>
        <p:spPr>
          <a:xfrm>
            <a:off x="1371600" y="3886200"/>
            <a:ext cx="875561" cy="276999"/>
          </a:xfrm>
          <a:prstGeom prst="rect">
            <a:avLst/>
          </a:prstGeom>
          <a:noFill/>
        </p:spPr>
        <p:txBody>
          <a:bodyPr wrap="none" rtlCol="0">
            <a:spAutoFit/>
          </a:bodyPr>
          <a:lstStyle/>
          <a:p>
            <a:r>
              <a:rPr lang="de-DE" dirty="0" smtClean="0"/>
              <a:t>Delay Zeit</a:t>
            </a:r>
            <a:endParaRPr lang="de-DE" dirty="0"/>
          </a:p>
        </p:txBody>
      </p:sp>
    </p:spTree>
    <p:extLst>
      <p:ext uri="{BB962C8B-B14F-4D97-AF65-F5344CB8AC3E}">
        <p14:creationId xmlns:p14="http://schemas.microsoft.com/office/powerpoint/2010/main" val="27594477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24</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 name="Rechteck 61"/>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6" name="Gerade Verbindung 65"/>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mit Pfeil 76"/>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Gerade Verbindung 77"/>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Gerade Verbindung 78"/>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79"/>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82" name="Gruppieren 81"/>
          <p:cNvGrpSpPr/>
          <p:nvPr/>
        </p:nvGrpSpPr>
        <p:grpSpPr>
          <a:xfrm>
            <a:off x="4572000" y="2971800"/>
            <a:ext cx="174171" cy="304800"/>
            <a:chOff x="6172200" y="3657600"/>
            <a:chExt cx="304800" cy="533400"/>
          </a:xfrm>
        </p:grpSpPr>
        <p:cxnSp>
          <p:nvCxnSpPr>
            <p:cNvPr id="83" name="Gerade Verbindung 82"/>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84"/>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Gerade Verbindung 85"/>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87" name="Gruppieren 86"/>
          <p:cNvGrpSpPr/>
          <p:nvPr/>
        </p:nvGrpSpPr>
        <p:grpSpPr>
          <a:xfrm>
            <a:off x="4953000" y="2971800"/>
            <a:ext cx="174171" cy="304800"/>
            <a:chOff x="6172200" y="3657600"/>
            <a:chExt cx="304800" cy="533400"/>
          </a:xfrm>
        </p:grpSpPr>
        <p:cxnSp>
          <p:nvCxnSpPr>
            <p:cNvPr id="88" name="Gerade Verbindung 87"/>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Gerade Verbindung 88"/>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Gerade Verbindung 89"/>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Gerade Verbindung 90"/>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92" name="Gerade Verbindung 91"/>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Gerade Verbindung 92"/>
          <p:cNvCxnSpPr/>
          <p:nvPr/>
        </p:nvCxnSpPr>
        <p:spPr bwMode="auto">
          <a:xfrm flipV="1">
            <a:off x="25908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Gerade Verbindung 93"/>
          <p:cNvCxnSpPr/>
          <p:nvPr/>
        </p:nvCxnSpPr>
        <p:spPr bwMode="auto">
          <a:xfrm>
            <a:off x="2133600" y="48768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Gerade Verbindung 94"/>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 name="Gerade Verbindung 95"/>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Gerade Verbindung mit Pfeil 96"/>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 name="Gerade Verbindung mit Pfeil 97"/>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Gerade Verbindung mit Pfeil 98"/>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 name="Gerade Verbindung 99"/>
          <p:cNvCxnSpPr/>
          <p:nvPr/>
        </p:nvCxnSpPr>
        <p:spPr bwMode="auto">
          <a:xfrm>
            <a:off x="21336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Gerade Verbindung 100"/>
          <p:cNvCxnSpPr/>
          <p:nvPr/>
        </p:nvCxnSpPr>
        <p:spPr bwMode="auto">
          <a:xfrm flipV="1">
            <a:off x="21336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Gerade Verbindung 101"/>
          <p:cNvCxnSpPr/>
          <p:nvPr/>
        </p:nvCxnSpPr>
        <p:spPr bwMode="auto">
          <a:xfrm>
            <a:off x="1676400" y="43434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Gerade Verbindung mit Pfeil 102"/>
          <p:cNvCxnSpPr/>
          <p:nvPr/>
        </p:nvCxnSpPr>
        <p:spPr bwMode="auto">
          <a:xfrm>
            <a:off x="21336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Gerade Verbindung mit Pfeil 103"/>
          <p:cNvCxnSpPr/>
          <p:nvPr/>
        </p:nvCxnSpPr>
        <p:spPr bwMode="auto">
          <a:xfrm>
            <a:off x="2286000" y="46482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Gerade Verbindung mit Pfeil 104"/>
          <p:cNvCxnSpPr/>
          <p:nvPr/>
        </p:nvCxnSpPr>
        <p:spPr bwMode="auto">
          <a:xfrm>
            <a:off x="2590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 name="Gerade Verbindung mit Pfeil 105"/>
          <p:cNvCxnSpPr/>
          <p:nvPr/>
        </p:nvCxnSpPr>
        <p:spPr bwMode="auto">
          <a:xfrm>
            <a:off x="1676400" y="4191000"/>
            <a:ext cx="609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7" name="Textfeld 106"/>
          <p:cNvSpPr txBox="1"/>
          <p:nvPr/>
        </p:nvSpPr>
        <p:spPr>
          <a:xfrm>
            <a:off x="1371600" y="3886200"/>
            <a:ext cx="875561" cy="276999"/>
          </a:xfrm>
          <a:prstGeom prst="rect">
            <a:avLst/>
          </a:prstGeom>
          <a:noFill/>
        </p:spPr>
        <p:txBody>
          <a:bodyPr wrap="none" rtlCol="0">
            <a:spAutoFit/>
          </a:bodyPr>
          <a:lstStyle/>
          <a:p>
            <a:r>
              <a:rPr lang="de-DE" dirty="0" smtClean="0"/>
              <a:t>Delay Zeit</a:t>
            </a:r>
            <a:endParaRPr lang="de-DE" dirty="0"/>
          </a:p>
        </p:txBody>
      </p:sp>
      <p:sp>
        <p:nvSpPr>
          <p:cNvPr id="108" name="Textfeld 107"/>
          <p:cNvSpPr txBox="1"/>
          <p:nvPr/>
        </p:nvSpPr>
        <p:spPr>
          <a:xfrm>
            <a:off x="1371600" y="5715000"/>
            <a:ext cx="1087157" cy="276999"/>
          </a:xfrm>
          <a:prstGeom prst="rect">
            <a:avLst/>
          </a:prstGeom>
          <a:noFill/>
        </p:spPr>
        <p:txBody>
          <a:bodyPr wrap="none" rtlCol="0">
            <a:spAutoFit/>
          </a:bodyPr>
          <a:lstStyle/>
          <a:p>
            <a:r>
              <a:rPr lang="de-DE" dirty="0" smtClean="0"/>
              <a:t>D2 </a:t>
            </a:r>
            <a:r>
              <a:rPr lang="de-DE" dirty="0"/>
              <a:t>Ä</a:t>
            </a:r>
            <a:r>
              <a:rPr lang="de-DE" dirty="0" smtClean="0"/>
              <a:t>nderung</a:t>
            </a:r>
            <a:endParaRPr lang="de-DE" dirty="0"/>
          </a:p>
        </p:txBody>
      </p:sp>
      <p:cxnSp>
        <p:nvCxnSpPr>
          <p:cNvPr id="109" name="Gerade Verbindung 108"/>
          <p:cNvCxnSpPr/>
          <p:nvPr/>
        </p:nvCxnSpPr>
        <p:spPr bwMode="auto">
          <a:xfrm>
            <a:off x="2286000" y="4495800"/>
            <a:ext cx="0" cy="1143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Gerade Verbindung 109"/>
          <p:cNvCxnSpPr/>
          <p:nvPr/>
        </p:nvCxnSpPr>
        <p:spPr bwMode="auto">
          <a:xfrm flipV="1">
            <a:off x="2743200" y="4572000"/>
            <a:ext cx="0" cy="990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1" name="Textfeld 110"/>
          <p:cNvSpPr txBox="1"/>
          <p:nvPr/>
        </p:nvSpPr>
        <p:spPr>
          <a:xfrm>
            <a:off x="2351838" y="5410200"/>
            <a:ext cx="1260281" cy="276999"/>
          </a:xfrm>
          <a:prstGeom prst="rect">
            <a:avLst/>
          </a:prstGeom>
          <a:noFill/>
        </p:spPr>
        <p:txBody>
          <a:bodyPr wrap="none" rtlCol="0">
            <a:spAutoFit/>
          </a:bodyPr>
          <a:lstStyle/>
          <a:p>
            <a:r>
              <a:rPr lang="de-DE" dirty="0" smtClean="0"/>
              <a:t>Setup Zeitpunkt</a:t>
            </a:r>
            <a:endParaRPr lang="de-DE" dirty="0"/>
          </a:p>
        </p:txBody>
      </p:sp>
      <p:sp>
        <p:nvSpPr>
          <p:cNvPr id="112" name="Textfeld 111"/>
          <p:cNvSpPr txBox="1"/>
          <p:nvPr/>
        </p:nvSpPr>
        <p:spPr>
          <a:xfrm>
            <a:off x="2488952" y="3962400"/>
            <a:ext cx="936475" cy="276999"/>
          </a:xfrm>
          <a:prstGeom prst="rect">
            <a:avLst/>
          </a:prstGeom>
          <a:noFill/>
        </p:spPr>
        <p:txBody>
          <a:bodyPr wrap="none" rtlCol="0">
            <a:spAutoFit/>
          </a:bodyPr>
          <a:lstStyle/>
          <a:p>
            <a:r>
              <a:rPr lang="de-DE" dirty="0" smtClean="0"/>
              <a:t>-Setup Zeit</a:t>
            </a:r>
            <a:endParaRPr lang="de-DE" dirty="0"/>
          </a:p>
        </p:txBody>
      </p:sp>
      <p:cxnSp>
        <p:nvCxnSpPr>
          <p:cNvPr id="11" name="Gerade Verbindung mit Pfeil 10"/>
          <p:cNvCxnSpPr/>
          <p:nvPr/>
        </p:nvCxnSpPr>
        <p:spPr bwMode="auto">
          <a:xfrm>
            <a:off x="2667000" y="4191000"/>
            <a:ext cx="0" cy="381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3" name="Textfeld 112"/>
          <p:cNvSpPr txBox="1"/>
          <p:nvPr/>
        </p:nvSpPr>
        <p:spPr>
          <a:xfrm>
            <a:off x="2897067" y="5715000"/>
            <a:ext cx="1946815" cy="276999"/>
          </a:xfrm>
          <a:prstGeom prst="rect">
            <a:avLst/>
          </a:prstGeom>
          <a:noFill/>
        </p:spPr>
        <p:txBody>
          <a:bodyPr wrap="none" rtlCol="0">
            <a:spAutoFit/>
          </a:bodyPr>
          <a:lstStyle/>
          <a:p>
            <a:r>
              <a:rPr lang="de-DE" dirty="0" smtClean="0"/>
              <a:t>Keine Setup Zeit Violation</a:t>
            </a:r>
            <a:endParaRPr lang="de-DE" dirty="0"/>
          </a:p>
        </p:txBody>
      </p:sp>
      <p:sp>
        <p:nvSpPr>
          <p:cNvPr id="14" name="Textfeld 13"/>
          <p:cNvSpPr txBox="1"/>
          <p:nvPr/>
        </p:nvSpPr>
        <p:spPr>
          <a:xfrm>
            <a:off x="4191000" y="2667000"/>
            <a:ext cx="314510" cy="276999"/>
          </a:xfrm>
          <a:prstGeom prst="rect">
            <a:avLst/>
          </a:prstGeom>
          <a:noFill/>
        </p:spPr>
        <p:txBody>
          <a:bodyPr wrap="none" rtlCol="0">
            <a:spAutoFit/>
          </a:bodyPr>
          <a:lstStyle/>
          <a:p>
            <a:r>
              <a:rPr lang="de-DE" dirty="0" smtClean="0">
                <a:sym typeface="Wingdings" panose="05000000000000000000" pitchFamily="2" charset="2"/>
              </a:rPr>
              <a:t></a:t>
            </a:r>
            <a:endParaRPr lang="de-DE" dirty="0"/>
          </a:p>
        </p:txBody>
      </p:sp>
      <p:sp>
        <p:nvSpPr>
          <p:cNvPr id="114" name="Textfeld 113"/>
          <p:cNvSpPr txBox="1"/>
          <p:nvPr/>
        </p:nvSpPr>
        <p:spPr>
          <a:xfrm>
            <a:off x="1831841" y="6096000"/>
            <a:ext cx="2920992" cy="276999"/>
          </a:xfrm>
          <a:prstGeom prst="rect">
            <a:avLst/>
          </a:prstGeom>
          <a:noFill/>
        </p:spPr>
        <p:txBody>
          <a:bodyPr wrap="none" rtlCol="0">
            <a:spAutoFit/>
          </a:bodyPr>
          <a:lstStyle/>
          <a:p>
            <a:r>
              <a:rPr lang="de-DE" dirty="0" err="1"/>
              <a:t>Slack</a:t>
            </a:r>
            <a:r>
              <a:rPr lang="de-DE" dirty="0"/>
              <a:t> = Ck2 - </a:t>
            </a:r>
            <a:r>
              <a:rPr lang="de-DE" dirty="0" err="1"/>
              <a:t>Tsetup</a:t>
            </a:r>
            <a:r>
              <a:rPr lang="de-DE" dirty="0"/>
              <a:t> - (Ck1-Tck) - Delay</a:t>
            </a:r>
          </a:p>
        </p:txBody>
      </p:sp>
    </p:spTree>
    <p:extLst>
      <p:ext uri="{BB962C8B-B14F-4D97-AF65-F5344CB8AC3E}">
        <p14:creationId xmlns:p14="http://schemas.microsoft.com/office/powerpoint/2010/main" val="29404452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a:t>
            </a:r>
            <a:r>
              <a:rPr lang="de-DE" dirty="0" smtClean="0"/>
              <a:t>Verletzung</a:t>
            </a:r>
            <a:endParaRPr lang="de-DE" dirty="0"/>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25</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2954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676400" y="43434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1078336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Verletzung</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26</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11430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 Verbindung mit Pfeil 65"/>
          <p:cNvCxnSpPr/>
          <p:nvPr/>
        </p:nvCxnSpPr>
        <p:spPr bwMode="auto">
          <a:xfrm flipV="1">
            <a:off x="1295400" y="3276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66"/>
          <p:cNvCxnSpPr/>
          <p:nvPr/>
        </p:nvCxnSpPr>
        <p:spPr bwMode="auto">
          <a:xfrm>
            <a:off x="38862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 Verbindung mit Pfeil 67"/>
          <p:cNvCxnSpPr/>
          <p:nvPr/>
        </p:nvCxnSpPr>
        <p:spPr bwMode="auto">
          <a:xfrm flipV="1">
            <a:off x="4038600" y="3276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1268071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Verletzung</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27</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Gerade Verbindung mit Pfeil 10"/>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2306697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Verletzung</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28</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15"/>
          <p:cNvCxnSpPr/>
          <p:nvPr/>
        </p:nvCxnSpPr>
        <p:spPr bwMode="auto">
          <a:xfrm>
            <a:off x="25908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Gerade Verbindung mit Pfeil 24"/>
          <p:cNvCxnSpPr/>
          <p:nvPr/>
        </p:nvCxnSpPr>
        <p:spPr bwMode="auto">
          <a:xfrm flipV="1">
            <a:off x="27432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mit Pfeil 70"/>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mit Pfeil 71"/>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0252330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Verletzung</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29</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2133600" y="48768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mit Pfeil 66"/>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 Verbindung mit Pfeil 67"/>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mit Pfeil 68"/>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 Verbindung 69"/>
          <p:cNvCxnSpPr/>
          <p:nvPr/>
        </p:nvCxnSpPr>
        <p:spPr bwMode="auto">
          <a:xfrm flipV="1">
            <a:off x="21336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a:off x="1676400" y="4343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mit Pfeil 61"/>
          <p:cNvCxnSpPr/>
          <p:nvPr/>
        </p:nvCxnSpPr>
        <p:spPr bwMode="auto">
          <a:xfrm>
            <a:off x="3124200" y="29718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6875221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smtClean="0"/>
              <a:t>Setup </a:t>
            </a:r>
            <a:r>
              <a:rPr lang="de-DE" dirty="0"/>
              <a:t>und Hold Zeit </a:t>
            </a:r>
            <a:endParaRPr lang="de-DE" dirty="0" smtClean="0"/>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3</a:t>
            </a:fld>
            <a:endParaRPr lang="de-DE" altLang="de-DE"/>
          </a:p>
        </p:txBody>
      </p:sp>
    </p:spTree>
    <p:extLst>
      <p:ext uri="{BB962C8B-B14F-4D97-AF65-F5344CB8AC3E}">
        <p14:creationId xmlns:p14="http://schemas.microsoft.com/office/powerpoint/2010/main" val="366651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Verletzung</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30</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flipV="1">
            <a:off x="25908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72"/>
          <p:cNvCxnSpPr/>
          <p:nvPr/>
        </p:nvCxnSpPr>
        <p:spPr bwMode="auto">
          <a:xfrm>
            <a:off x="38862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 Verbindung mit Pfeil 73"/>
          <p:cNvCxnSpPr/>
          <p:nvPr/>
        </p:nvCxnSpPr>
        <p:spPr bwMode="auto">
          <a:xfrm flipV="1">
            <a:off x="4038600" y="3276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a:off x="2133600" y="48768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76"/>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Gerade Verbindung mit Pfeil 77"/>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Gerade Verbindung mit Pfeil 78"/>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mit Pfeil 79"/>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a:off x="21336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Gerade Verbindung 81"/>
          <p:cNvCxnSpPr/>
          <p:nvPr/>
        </p:nvCxnSpPr>
        <p:spPr bwMode="auto">
          <a:xfrm flipV="1">
            <a:off x="21336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Gerade Verbindung 82"/>
          <p:cNvCxnSpPr/>
          <p:nvPr/>
        </p:nvCxnSpPr>
        <p:spPr bwMode="auto">
          <a:xfrm>
            <a:off x="1676400" y="43434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mit Pfeil 84"/>
          <p:cNvCxnSpPr/>
          <p:nvPr/>
        </p:nvCxnSpPr>
        <p:spPr bwMode="auto">
          <a:xfrm>
            <a:off x="2133600" y="4648200"/>
            <a:ext cx="457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 Verbindung mit Pfeil 65"/>
          <p:cNvCxnSpPr/>
          <p:nvPr/>
        </p:nvCxnSpPr>
        <p:spPr bwMode="auto">
          <a:xfrm>
            <a:off x="3124200" y="29718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mit Pfeil 66"/>
          <p:cNvCxnSpPr/>
          <p:nvPr/>
        </p:nvCxnSpPr>
        <p:spPr bwMode="auto">
          <a:xfrm>
            <a:off x="3276600" y="29718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3312752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Verletzung</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31</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 name="Rechteck 61"/>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6" name="Gerade Verbindung 65"/>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mit Pfeil 76"/>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Gerade Verbindung 77"/>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Gerade Verbindung 78"/>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79"/>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82" name="Gruppieren 81"/>
          <p:cNvGrpSpPr/>
          <p:nvPr/>
        </p:nvGrpSpPr>
        <p:grpSpPr>
          <a:xfrm>
            <a:off x="4572000" y="2971800"/>
            <a:ext cx="174171" cy="304800"/>
            <a:chOff x="6172200" y="3657600"/>
            <a:chExt cx="304800" cy="533400"/>
          </a:xfrm>
        </p:grpSpPr>
        <p:cxnSp>
          <p:nvCxnSpPr>
            <p:cNvPr id="83" name="Gerade Verbindung 82"/>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84"/>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Gerade Verbindung 85"/>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87" name="Gruppieren 86"/>
          <p:cNvGrpSpPr/>
          <p:nvPr/>
        </p:nvGrpSpPr>
        <p:grpSpPr>
          <a:xfrm>
            <a:off x="4953000" y="2971800"/>
            <a:ext cx="174171" cy="304800"/>
            <a:chOff x="6172200" y="3657600"/>
            <a:chExt cx="304800" cy="533400"/>
          </a:xfrm>
        </p:grpSpPr>
        <p:cxnSp>
          <p:nvCxnSpPr>
            <p:cNvPr id="88" name="Gerade Verbindung 87"/>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Gerade Verbindung 88"/>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Gerade Verbindung 89"/>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Gerade Verbindung 90"/>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92" name="Gerade Verbindung 91"/>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Gerade Verbindung 92"/>
          <p:cNvCxnSpPr/>
          <p:nvPr/>
        </p:nvCxnSpPr>
        <p:spPr bwMode="auto">
          <a:xfrm flipV="1">
            <a:off x="25908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Gerade Verbindung 93"/>
          <p:cNvCxnSpPr/>
          <p:nvPr/>
        </p:nvCxnSpPr>
        <p:spPr bwMode="auto">
          <a:xfrm>
            <a:off x="2133600" y="48768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Gerade Verbindung 94"/>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 name="Gerade Verbindung 95"/>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Gerade Verbindung mit Pfeil 96"/>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 name="Gerade Verbindung mit Pfeil 97"/>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Gerade Verbindung mit Pfeil 98"/>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 name="Gerade Verbindung 99"/>
          <p:cNvCxnSpPr/>
          <p:nvPr/>
        </p:nvCxnSpPr>
        <p:spPr bwMode="auto">
          <a:xfrm>
            <a:off x="21336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Gerade Verbindung 100"/>
          <p:cNvCxnSpPr/>
          <p:nvPr/>
        </p:nvCxnSpPr>
        <p:spPr bwMode="auto">
          <a:xfrm flipV="1">
            <a:off x="21336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Gerade Verbindung 101"/>
          <p:cNvCxnSpPr/>
          <p:nvPr/>
        </p:nvCxnSpPr>
        <p:spPr bwMode="auto">
          <a:xfrm>
            <a:off x="1676400" y="43434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Gerade Verbindung mit Pfeil 103"/>
          <p:cNvCxnSpPr/>
          <p:nvPr/>
        </p:nvCxnSpPr>
        <p:spPr bwMode="auto">
          <a:xfrm>
            <a:off x="2133600" y="4648200"/>
            <a:ext cx="457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Gerade Verbindung mit Pfeil 104"/>
          <p:cNvCxnSpPr/>
          <p:nvPr/>
        </p:nvCxnSpPr>
        <p:spPr bwMode="auto">
          <a:xfrm>
            <a:off x="2590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Gerade Verbindung 109"/>
          <p:cNvCxnSpPr/>
          <p:nvPr/>
        </p:nvCxnSpPr>
        <p:spPr bwMode="auto">
          <a:xfrm flipV="1">
            <a:off x="2743200" y="4572000"/>
            <a:ext cx="0" cy="990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1" name="Textfeld 110"/>
          <p:cNvSpPr txBox="1"/>
          <p:nvPr/>
        </p:nvSpPr>
        <p:spPr>
          <a:xfrm>
            <a:off x="2351838" y="5410200"/>
            <a:ext cx="1260281" cy="276999"/>
          </a:xfrm>
          <a:prstGeom prst="rect">
            <a:avLst/>
          </a:prstGeom>
          <a:noFill/>
        </p:spPr>
        <p:txBody>
          <a:bodyPr wrap="none" rtlCol="0">
            <a:spAutoFit/>
          </a:bodyPr>
          <a:lstStyle/>
          <a:p>
            <a:r>
              <a:rPr lang="de-DE" dirty="0" smtClean="0"/>
              <a:t>Setup Zeitpunkt</a:t>
            </a:r>
            <a:endParaRPr lang="de-DE" dirty="0"/>
          </a:p>
        </p:txBody>
      </p:sp>
      <p:sp>
        <p:nvSpPr>
          <p:cNvPr id="112" name="Textfeld 111"/>
          <p:cNvSpPr txBox="1"/>
          <p:nvPr/>
        </p:nvSpPr>
        <p:spPr>
          <a:xfrm>
            <a:off x="2514600" y="3962400"/>
            <a:ext cx="885179" cy="276999"/>
          </a:xfrm>
          <a:prstGeom prst="rect">
            <a:avLst/>
          </a:prstGeom>
          <a:noFill/>
        </p:spPr>
        <p:txBody>
          <a:bodyPr wrap="none" rtlCol="0">
            <a:spAutoFit/>
          </a:bodyPr>
          <a:lstStyle/>
          <a:p>
            <a:r>
              <a:rPr lang="de-DE" dirty="0" smtClean="0"/>
              <a:t>Setup Zeit</a:t>
            </a:r>
            <a:endParaRPr lang="de-DE" dirty="0"/>
          </a:p>
        </p:txBody>
      </p:sp>
      <p:cxnSp>
        <p:nvCxnSpPr>
          <p:cNvPr id="11" name="Gerade Verbindung mit Pfeil 10"/>
          <p:cNvCxnSpPr/>
          <p:nvPr/>
        </p:nvCxnSpPr>
        <p:spPr bwMode="auto">
          <a:xfrm>
            <a:off x="2667000" y="4191000"/>
            <a:ext cx="0" cy="381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0" name="Textfeld 69"/>
          <p:cNvSpPr txBox="1"/>
          <p:nvPr/>
        </p:nvSpPr>
        <p:spPr>
          <a:xfrm>
            <a:off x="4191000" y="2667000"/>
            <a:ext cx="314510" cy="276999"/>
          </a:xfrm>
          <a:prstGeom prst="rect">
            <a:avLst/>
          </a:prstGeom>
          <a:noFill/>
        </p:spPr>
        <p:txBody>
          <a:bodyPr wrap="none" rtlCol="0">
            <a:spAutoFit/>
          </a:bodyPr>
          <a:lstStyle/>
          <a:p>
            <a:r>
              <a:rPr lang="de-DE" dirty="0" smtClean="0">
                <a:sym typeface="Wingdings" panose="05000000000000000000" pitchFamily="2" charset="2"/>
              </a:rPr>
              <a:t></a:t>
            </a:r>
            <a:endParaRPr lang="de-DE" dirty="0"/>
          </a:p>
        </p:txBody>
      </p:sp>
      <p:sp>
        <p:nvSpPr>
          <p:cNvPr id="71" name="Ovale Legende 70"/>
          <p:cNvSpPr/>
          <p:nvPr/>
        </p:nvSpPr>
        <p:spPr bwMode="auto">
          <a:xfrm>
            <a:off x="4267200" y="2133600"/>
            <a:ext cx="1905000" cy="381000"/>
          </a:xfrm>
          <a:prstGeom prst="wedgeEllipseCallout">
            <a:avLst>
              <a:gd name="adj1" fmla="val -39843"/>
              <a:gd name="adj2" fmla="val 91015"/>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Das Signal ist noch nicht da</a:t>
            </a:r>
          </a:p>
        </p:txBody>
      </p:sp>
      <p:cxnSp>
        <p:nvCxnSpPr>
          <p:cNvPr id="72" name="Gerade Verbindung mit Pfeil 71"/>
          <p:cNvCxnSpPr/>
          <p:nvPr/>
        </p:nvCxnSpPr>
        <p:spPr bwMode="auto">
          <a:xfrm>
            <a:off x="3124200" y="29718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mit Pfeil 72"/>
          <p:cNvCxnSpPr/>
          <p:nvPr/>
        </p:nvCxnSpPr>
        <p:spPr bwMode="auto">
          <a:xfrm>
            <a:off x="3276600" y="29718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 Verbindung mit Pfeil 73"/>
          <p:cNvCxnSpPr/>
          <p:nvPr/>
        </p:nvCxnSpPr>
        <p:spPr bwMode="auto">
          <a:xfrm>
            <a:off x="3429000" y="29718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599167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a:t>
            </a:r>
            <a:r>
              <a:rPr lang="de-DE" dirty="0" smtClean="0"/>
              <a:t>Verletzung</a:t>
            </a:r>
          </a:p>
          <a:p>
            <a:r>
              <a:rPr lang="de-DE" dirty="0"/>
              <a:t>Setupzeit Verletzung passiert wenn sich Niveau am Eingang D2 zu langsam ändert. Das passiert am meistens wenn die Taktfrequenz zu hoch ist oder die kombinatorische Logik zu langsam. </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32</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 name="Rechteck 61"/>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6" name="Gerade Verbindung 65"/>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mit Pfeil 76"/>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Gerade Verbindung 77"/>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Gerade Verbindung 78"/>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79"/>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82" name="Gruppieren 81"/>
          <p:cNvGrpSpPr/>
          <p:nvPr/>
        </p:nvGrpSpPr>
        <p:grpSpPr>
          <a:xfrm>
            <a:off x="4572000" y="2971800"/>
            <a:ext cx="174171" cy="304800"/>
            <a:chOff x="6172200" y="3657600"/>
            <a:chExt cx="304800" cy="533400"/>
          </a:xfrm>
        </p:grpSpPr>
        <p:cxnSp>
          <p:nvCxnSpPr>
            <p:cNvPr id="83" name="Gerade Verbindung 82"/>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84"/>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Gerade Verbindung 85"/>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87" name="Gruppieren 86"/>
          <p:cNvGrpSpPr/>
          <p:nvPr/>
        </p:nvGrpSpPr>
        <p:grpSpPr>
          <a:xfrm>
            <a:off x="4953000" y="2971800"/>
            <a:ext cx="174171" cy="304800"/>
            <a:chOff x="6172200" y="3657600"/>
            <a:chExt cx="304800" cy="533400"/>
          </a:xfrm>
        </p:grpSpPr>
        <p:cxnSp>
          <p:nvCxnSpPr>
            <p:cNvPr id="88" name="Gerade Verbindung 87"/>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Gerade Verbindung 88"/>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Gerade Verbindung 89"/>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Gerade Verbindung 90"/>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92" name="Gerade Verbindung 91"/>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Gerade Verbindung 92"/>
          <p:cNvCxnSpPr/>
          <p:nvPr/>
        </p:nvCxnSpPr>
        <p:spPr bwMode="auto">
          <a:xfrm flipV="1">
            <a:off x="25908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Gerade Verbindung 93"/>
          <p:cNvCxnSpPr/>
          <p:nvPr/>
        </p:nvCxnSpPr>
        <p:spPr bwMode="auto">
          <a:xfrm>
            <a:off x="2133600" y="48768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Gerade Verbindung 94"/>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 name="Gerade Verbindung 95"/>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Gerade Verbindung mit Pfeil 96"/>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 name="Gerade Verbindung mit Pfeil 97"/>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Gerade Verbindung mit Pfeil 98"/>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 name="Gerade Verbindung 99"/>
          <p:cNvCxnSpPr/>
          <p:nvPr/>
        </p:nvCxnSpPr>
        <p:spPr bwMode="auto">
          <a:xfrm>
            <a:off x="21336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Gerade Verbindung 100"/>
          <p:cNvCxnSpPr/>
          <p:nvPr/>
        </p:nvCxnSpPr>
        <p:spPr bwMode="auto">
          <a:xfrm flipV="1">
            <a:off x="21336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Gerade Verbindung 101"/>
          <p:cNvCxnSpPr/>
          <p:nvPr/>
        </p:nvCxnSpPr>
        <p:spPr bwMode="auto">
          <a:xfrm>
            <a:off x="1676400" y="43434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Gerade Verbindung mit Pfeil 103"/>
          <p:cNvCxnSpPr/>
          <p:nvPr/>
        </p:nvCxnSpPr>
        <p:spPr bwMode="auto">
          <a:xfrm>
            <a:off x="2133600" y="4648200"/>
            <a:ext cx="457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Gerade Verbindung mit Pfeil 104"/>
          <p:cNvCxnSpPr/>
          <p:nvPr/>
        </p:nvCxnSpPr>
        <p:spPr bwMode="auto">
          <a:xfrm>
            <a:off x="2590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Gerade Verbindung 109"/>
          <p:cNvCxnSpPr/>
          <p:nvPr/>
        </p:nvCxnSpPr>
        <p:spPr bwMode="auto">
          <a:xfrm flipV="1">
            <a:off x="2743200" y="4572000"/>
            <a:ext cx="0" cy="990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1" name="Textfeld 110"/>
          <p:cNvSpPr txBox="1"/>
          <p:nvPr/>
        </p:nvSpPr>
        <p:spPr>
          <a:xfrm>
            <a:off x="2351838" y="5410200"/>
            <a:ext cx="1260281" cy="276999"/>
          </a:xfrm>
          <a:prstGeom prst="rect">
            <a:avLst/>
          </a:prstGeom>
          <a:noFill/>
        </p:spPr>
        <p:txBody>
          <a:bodyPr wrap="none" rtlCol="0">
            <a:spAutoFit/>
          </a:bodyPr>
          <a:lstStyle/>
          <a:p>
            <a:r>
              <a:rPr lang="de-DE" dirty="0" smtClean="0"/>
              <a:t>Setup Zeitpunkt</a:t>
            </a:r>
            <a:endParaRPr lang="de-DE" dirty="0"/>
          </a:p>
        </p:txBody>
      </p:sp>
      <p:sp>
        <p:nvSpPr>
          <p:cNvPr id="112" name="Textfeld 111"/>
          <p:cNvSpPr txBox="1"/>
          <p:nvPr/>
        </p:nvSpPr>
        <p:spPr>
          <a:xfrm>
            <a:off x="2514600" y="3962400"/>
            <a:ext cx="885179" cy="276999"/>
          </a:xfrm>
          <a:prstGeom prst="rect">
            <a:avLst/>
          </a:prstGeom>
          <a:noFill/>
        </p:spPr>
        <p:txBody>
          <a:bodyPr wrap="none" rtlCol="0">
            <a:spAutoFit/>
          </a:bodyPr>
          <a:lstStyle/>
          <a:p>
            <a:r>
              <a:rPr lang="de-DE" dirty="0" smtClean="0"/>
              <a:t>Setup Zeit</a:t>
            </a:r>
            <a:endParaRPr lang="de-DE" dirty="0"/>
          </a:p>
        </p:txBody>
      </p:sp>
      <p:cxnSp>
        <p:nvCxnSpPr>
          <p:cNvPr id="11" name="Gerade Verbindung mit Pfeil 10"/>
          <p:cNvCxnSpPr/>
          <p:nvPr/>
        </p:nvCxnSpPr>
        <p:spPr bwMode="auto">
          <a:xfrm>
            <a:off x="2667000" y="4191000"/>
            <a:ext cx="0" cy="381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 Verbindung 69"/>
          <p:cNvCxnSpPr/>
          <p:nvPr/>
        </p:nvCxnSpPr>
        <p:spPr bwMode="auto">
          <a:xfrm>
            <a:off x="38100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mit Pfeil 70"/>
          <p:cNvCxnSpPr/>
          <p:nvPr/>
        </p:nvCxnSpPr>
        <p:spPr bwMode="auto">
          <a:xfrm flipV="1">
            <a:off x="39624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mit Pfeil 71"/>
          <p:cNvCxnSpPr/>
          <p:nvPr/>
        </p:nvCxnSpPr>
        <p:spPr bwMode="auto">
          <a:xfrm>
            <a:off x="2743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72"/>
          <p:cNvCxnSpPr/>
          <p:nvPr/>
        </p:nvCxnSpPr>
        <p:spPr bwMode="auto">
          <a:xfrm flipV="1">
            <a:off x="2895600" y="45720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4" name="Textfeld 113"/>
          <p:cNvSpPr txBox="1"/>
          <p:nvPr/>
        </p:nvSpPr>
        <p:spPr>
          <a:xfrm>
            <a:off x="2982162" y="4724400"/>
            <a:ext cx="1087157" cy="276999"/>
          </a:xfrm>
          <a:prstGeom prst="rect">
            <a:avLst/>
          </a:prstGeom>
          <a:noFill/>
        </p:spPr>
        <p:txBody>
          <a:bodyPr wrap="none" rtlCol="0">
            <a:spAutoFit/>
          </a:bodyPr>
          <a:lstStyle/>
          <a:p>
            <a:r>
              <a:rPr lang="de-DE" dirty="0" smtClean="0"/>
              <a:t>D2 Änderung</a:t>
            </a:r>
            <a:endParaRPr lang="de-DE" dirty="0"/>
          </a:p>
        </p:txBody>
      </p:sp>
      <p:cxnSp>
        <p:nvCxnSpPr>
          <p:cNvPr id="115" name="Gerade Verbindung mit Pfeil 114"/>
          <p:cNvCxnSpPr/>
          <p:nvPr/>
        </p:nvCxnSpPr>
        <p:spPr bwMode="auto">
          <a:xfrm>
            <a:off x="1676400" y="5029200"/>
            <a:ext cx="1219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6" name="Textfeld 115"/>
          <p:cNvSpPr txBox="1"/>
          <p:nvPr/>
        </p:nvSpPr>
        <p:spPr>
          <a:xfrm>
            <a:off x="1703479" y="5029200"/>
            <a:ext cx="575799" cy="276999"/>
          </a:xfrm>
          <a:prstGeom prst="rect">
            <a:avLst/>
          </a:prstGeom>
          <a:noFill/>
        </p:spPr>
        <p:txBody>
          <a:bodyPr wrap="none" rtlCol="0">
            <a:spAutoFit/>
          </a:bodyPr>
          <a:lstStyle/>
          <a:p>
            <a:r>
              <a:rPr lang="de-DE" dirty="0" smtClean="0"/>
              <a:t>Delay</a:t>
            </a:r>
            <a:endParaRPr lang="de-DE" dirty="0"/>
          </a:p>
        </p:txBody>
      </p:sp>
      <p:sp>
        <p:nvSpPr>
          <p:cNvPr id="117" name="Textfeld 116"/>
          <p:cNvSpPr txBox="1"/>
          <p:nvPr/>
        </p:nvSpPr>
        <p:spPr>
          <a:xfrm>
            <a:off x="4128261" y="5181600"/>
            <a:ext cx="1212640" cy="276999"/>
          </a:xfrm>
          <a:prstGeom prst="rect">
            <a:avLst/>
          </a:prstGeom>
          <a:noFill/>
        </p:spPr>
        <p:txBody>
          <a:bodyPr wrap="none" rtlCol="0">
            <a:spAutoFit/>
          </a:bodyPr>
          <a:lstStyle/>
          <a:p>
            <a:r>
              <a:rPr lang="de-DE" dirty="0" smtClean="0"/>
              <a:t>Setup Violation</a:t>
            </a:r>
            <a:endParaRPr lang="de-DE" dirty="0"/>
          </a:p>
        </p:txBody>
      </p:sp>
      <p:sp>
        <p:nvSpPr>
          <p:cNvPr id="118" name="Textfeld 117"/>
          <p:cNvSpPr txBox="1"/>
          <p:nvPr/>
        </p:nvSpPr>
        <p:spPr>
          <a:xfrm>
            <a:off x="4191000" y="2667000"/>
            <a:ext cx="314510" cy="276999"/>
          </a:xfrm>
          <a:prstGeom prst="rect">
            <a:avLst/>
          </a:prstGeom>
          <a:noFill/>
        </p:spPr>
        <p:txBody>
          <a:bodyPr wrap="none" rtlCol="0">
            <a:spAutoFit/>
          </a:bodyPr>
          <a:lstStyle/>
          <a:p>
            <a:r>
              <a:rPr lang="de-DE" dirty="0" smtClean="0">
                <a:sym typeface="Wingdings" panose="05000000000000000000" pitchFamily="2" charset="2"/>
              </a:rPr>
              <a:t></a:t>
            </a:r>
            <a:endParaRPr lang="de-DE" dirty="0"/>
          </a:p>
        </p:txBody>
      </p:sp>
      <p:sp>
        <p:nvSpPr>
          <p:cNvPr id="119" name="Ovale Legende 118"/>
          <p:cNvSpPr/>
          <p:nvPr/>
        </p:nvSpPr>
        <p:spPr bwMode="auto">
          <a:xfrm>
            <a:off x="4267200" y="2133600"/>
            <a:ext cx="1905000" cy="381000"/>
          </a:xfrm>
          <a:prstGeom prst="wedgeEllipseCallout">
            <a:avLst>
              <a:gd name="adj1" fmla="val -39843"/>
              <a:gd name="adj2" fmla="val 91015"/>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Zu spät</a:t>
            </a:r>
          </a:p>
        </p:txBody>
      </p:sp>
      <p:cxnSp>
        <p:nvCxnSpPr>
          <p:cNvPr id="120" name="Gerade Verbindung mit Pfeil 119"/>
          <p:cNvCxnSpPr/>
          <p:nvPr/>
        </p:nvCxnSpPr>
        <p:spPr bwMode="auto">
          <a:xfrm>
            <a:off x="3124200" y="29718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1" name="Gerade Verbindung mit Pfeil 120"/>
          <p:cNvCxnSpPr/>
          <p:nvPr/>
        </p:nvCxnSpPr>
        <p:spPr bwMode="auto">
          <a:xfrm>
            <a:off x="3276600" y="29718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2" name="Gerade Verbindung mit Pfeil 121"/>
          <p:cNvCxnSpPr/>
          <p:nvPr/>
        </p:nvCxnSpPr>
        <p:spPr bwMode="auto">
          <a:xfrm>
            <a:off x="3429000" y="29718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 name="Gerade Verbindung mit Pfeil 122"/>
          <p:cNvCxnSpPr/>
          <p:nvPr/>
        </p:nvCxnSpPr>
        <p:spPr bwMode="auto">
          <a:xfrm>
            <a:off x="3581400" y="29718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4" name="Textfeld 123"/>
          <p:cNvSpPr txBox="1"/>
          <p:nvPr/>
        </p:nvSpPr>
        <p:spPr>
          <a:xfrm>
            <a:off x="1831841" y="6096000"/>
            <a:ext cx="2920992" cy="276999"/>
          </a:xfrm>
          <a:prstGeom prst="rect">
            <a:avLst/>
          </a:prstGeom>
          <a:noFill/>
        </p:spPr>
        <p:txBody>
          <a:bodyPr wrap="none" rtlCol="0">
            <a:spAutoFit/>
          </a:bodyPr>
          <a:lstStyle/>
          <a:p>
            <a:r>
              <a:rPr lang="de-DE" dirty="0" err="1"/>
              <a:t>Slack</a:t>
            </a:r>
            <a:r>
              <a:rPr lang="de-DE" dirty="0"/>
              <a:t> = Ck2 - </a:t>
            </a:r>
            <a:r>
              <a:rPr lang="de-DE" dirty="0" err="1"/>
              <a:t>Tsetup</a:t>
            </a:r>
            <a:r>
              <a:rPr lang="de-DE" dirty="0"/>
              <a:t> - (Ck1-Tck) - Delay</a:t>
            </a:r>
          </a:p>
        </p:txBody>
      </p:sp>
    </p:spTree>
    <p:extLst>
      <p:ext uri="{BB962C8B-B14F-4D97-AF65-F5344CB8AC3E}">
        <p14:creationId xmlns:p14="http://schemas.microsoft.com/office/powerpoint/2010/main" val="39017768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Beachten wir das folgende – Setup-Zeit Verletzungen kann man durch langsamere Taktfrequenz verhindern. Hold-Zeit Verletzungen kann man, wenn sie vorhanden sind, nicht mehr entfernen.</a:t>
            </a:r>
          </a:p>
          <a:p>
            <a:r>
              <a:rPr lang="de-DE" dirty="0"/>
              <a:t>Wenn eine Schaltung Hold-Zeit Probleme hat, kann man sie in der Regel nicht verwenden.</a:t>
            </a:r>
          </a:p>
          <a:p>
            <a:r>
              <a:rPr lang="de-DE" dirty="0"/>
              <a:t>Hold-Zeit Probleme verhindert man im Design durch eine künstliche Taktverlangsamung am Empfänger Flipflop. Diese nennt man </a:t>
            </a:r>
            <a:r>
              <a:rPr lang="de-DE" dirty="0" err="1"/>
              <a:t>Clock</a:t>
            </a:r>
            <a:r>
              <a:rPr lang="de-DE" dirty="0"/>
              <a:t> </a:t>
            </a:r>
            <a:r>
              <a:rPr lang="de-DE" dirty="0" err="1"/>
              <a:t>Uncertainty</a:t>
            </a:r>
            <a:r>
              <a:rPr lang="de-DE" dirty="0"/>
              <a:t>. Auf diese Weise wird Synthese Tool gezwungen D2 in Bezug auf </a:t>
            </a:r>
            <a:r>
              <a:rPr lang="de-DE" dirty="0" err="1"/>
              <a:t>Ck</a:t>
            </a:r>
            <a:r>
              <a:rPr lang="de-DE" dirty="0"/>
              <a:t>-Eingang am FF2 zu verlangsamen. Das erreicht das Tool z.B. durch Einfügen von Invertern im Datenpfad</a:t>
            </a:r>
            <a:r>
              <a:rPr lang="de-DE" dirty="0" smtClean="0"/>
              <a:t>.</a:t>
            </a:r>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33</a:t>
            </a:fld>
            <a:endParaRPr lang="de-DE" altLang="de-DE"/>
          </a:p>
        </p:txBody>
      </p:sp>
    </p:spTree>
    <p:extLst>
      <p:ext uri="{BB962C8B-B14F-4D97-AF65-F5344CB8AC3E}">
        <p14:creationId xmlns:p14="http://schemas.microsoft.com/office/powerpoint/2010/main" val="3785095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ctrTitle"/>
          </p:nvPr>
        </p:nvSpPr>
        <p:spPr/>
        <p:txBody>
          <a:bodyPr/>
          <a:lstStyle/>
          <a:p>
            <a:r>
              <a:rPr lang="de-DE" dirty="0" err="1" smtClean="0"/>
              <a:t>Kodierer</a:t>
            </a:r>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34</a:t>
            </a:fld>
            <a:endParaRPr lang="de-DE" altLang="de-DE"/>
          </a:p>
        </p:txBody>
      </p:sp>
    </p:spTree>
    <p:extLst>
      <p:ext uri="{BB962C8B-B14F-4D97-AF65-F5344CB8AC3E}">
        <p14:creationId xmlns:p14="http://schemas.microsoft.com/office/powerpoint/2010/main" val="35352774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2051050"/>
          </a:xfrm>
        </p:spPr>
        <p:txBody>
          <a:bodyPr/>
          <a:lstStyle/>
          <a:p>
            <a:r>
              <a:rPr lang="de-DE" dirty="0" err="1" smtClean="0"/>
              <a:t>Kodierer</a:t>
            </a:r>
            <a:r>
              <a:rPr lang="de-DE" dirty="0" smtClean="0"/>
              <a:t> (Encoder)</a:t>
            </a:r>
          </a:p>
          <a:p>
            <a:r>
              <a:rPr lang="de-DE" dirty="0"/>
              <a:t>Um eine Information bearbeiten zu </a:t>
            </a:r>
            <a:r>
              <a:rPr lang="de-DE" dirty="0" smtClean="0"/>
              <a:t>können, </a:t>
            </a:r>
            <a:r>
              <a:rPr lang="de-DE" dirty="0"/>
              <a:t>muss </a:t>
            </a:r>
            <a:r>
              <a:rPr lang="de-DE" dirty="0" smtClean="0"/>
              <a:t>sie </a:t>
            </a:r>
            <a:r>
              <a:rPr lang="de-DE" dirty="0"/>
              <a:t>in einem geeignetem Zahlsystem z.B. im </a:t>
            </a:r>
            <a:r>
              <a:rPr lang="de-DE" dirty="0" smtClean="0"/>
              <a:t>binären </a:t>
            </a:r>
            <a:r>
              <a:rPr lang="de-DE" dirty="0"/>
              <a:t>System </a:t>
            </a:r>
            <a:r>
              <a:rPr lang="de-DE" dirty="0" smtClean="0"/>
              <a:t>dargestellt werden</a:t>
            </a:r>
          </a:p>
          <a:p>
            <a:r>
              <a:rPr lang="de-DE" dirty="0" smtClean="0"/>
              <a:t>Bsp. Tastatur</a:t>
            </a:r>
          </a:p>
          <a:p>
            <a:r>
              <a:rPr lang="de-DE" dirty="0" smtClean="0"/>
              <a:t>Jeder </a:t>
            </a:r>
            <a:r>
              <a:rPr lang="de-DE" dirty="0"/>
              <a:t>Taste gehört ein </a:t>
            </a:r>
            <a:r>
              <a:rPr lang="de-DE" dirty="0" smtClean="0"/>
              <a:t>Digitaleingang</a:t>
            </a:r>
          </a:p>
          <a:p>
            <a:r>
              <a:rPr lang="de-DE" dirty="0" err="1"/>
              <a:t>Kodierer</a:t>
            </a:r>
            <a:r>
              <a:rPr lang="de-DE" dirty="0" smtClean="0"/>
              <a:t> erzeugt den </a:t>
            </a:r>
            <a:r>
              <a:rPr lang="de-DE" dirty="0"/>
              <a:t>binären Code, der der aktivierten Taste </a:t>
            </a:r>
            <a:r>
              <a:rPr lang="de-DE" dirty="0" smtClean="0"/>
              <a:t>entspricht</a:t>
            </a:r>
            <a:endParaRPr lang="de-DE" dirty="0"/>
          </a:p>
          <a:p>
            <a:r>
              <a:rPr lang="de-DE" dirty="0"/>
              <a:t>Der einfachste </a:t>
            </a:r>
            <a:r>
              <a:rPr lang="de-DE" dirty="0" err="1"/>
              <a:t>Kodierer</a:t>
            </a:r>
            <a:r>
              <a:rPr lang="de-DE" dirty="0" smtClean="0"/>
              <a:t> </a:t>
            </a:r>
            <a:r>
              <a:rPr lang="de-DE" dirty="0"/>
              <a:t>setzt voraus dass nur ein Eingang in einem Moment aktiv ist </a:t>
            </a:r>
            <a:r>
              <a:rPr lang="de-DE" dirty="0" smtClean="0"/>
              <a:t>  </a:t>
            </a:r>
            <a:endParaRPr lang="de-DE" dirty="0"/>
          </a:p>
          <a:p>
            <a:endParaRPr lang="de-DE" dirty="0" smtClean="0"/>
          </a:p>
          <a:p>
            <a:endParaRPr lang="de-DE" dirty="0" smtClean="0"/>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35</a:t>
            </a:fld>
            <a:endParaRPr lang="de-DE" altLang="de-DE"/>
          </a:p>
        </p:txBody>
      </p:sp>
      <p:graphicFrame>
        <p:nvGraphicFramePr>
          <p:cNvPr id="4" name="Tabelle 3"/>
          <p:cNvGraphicFramePr>
            <a:graphicFrameLocks noGrp="1"/>
          </p:cNvGraphicFramePr>
          <p:nvPr>
            <p:extLst>
              <p:ext uri="{D42A27DB-BD31-4B8C-83A1-F6EECF244321}">
                <p14:modId xmlns:p14="http://schemas.microsoft.com/office/powerpoint/2010/main" val="715571792"/>
              </p:ext>
            </p:extLst>
          </p:nvPr>
        </p:nvGraphicFramePr>
        <p:xfrm>
          <a:off x="3886198" y="3642363"/>
          <a:ext cx="4419602" cy="2758437"/>
        </p:xfrm>
        <a:graphic>
          <a:graphicData uri="http://schemas.openxmlformats.org/drawingml/2006/table">
            <a:tbl>
              <a:tblPr firstRow="1" bandRow="1">
                <a:tableStyleId>{5C22544A-7EE6-4342-B048-85BDC9FD1C3A}</a:tableStyleId>
              </a:tblPr>
              <a:tblGrid>
                <a:gridCol w="401782"/>
                <a:gridCol w="401782"/>
                <a:gridCol w="401782"/>
                <a:gridCol w="401782"/>
                <a:gridCol w="401782"/>
                <a:gridCol w="401782"/>
                <a:gridCol w="401782"/>
                <a:gridCol w="401782"/>
                <a:gridCol w="401782"/>
                <a:gridCol w="401782"/>
                <a:gridCol w="401782"/>
              </a:tblGrid>
              <a:tr h="306493">
                <a:tc>
                  <a:txBody>
                    <a:bodyPr/>
                    <a:lstStyle/>
                    <a:p>
                      <a:r>
                        <a:rPr lang="de-DE" sz="1200" dirty="0" smtClean="0"/>
                        <a:t>A0</a:t>
                      </a:r>
                      <a:endParaRPr lang="de-DE" sz="1200" dirty="0"/>
                    </a:p>
                  </a:txBody>
                  <a:tcPr/>
                </a:tc>
                <a:tc>
                  <a:txBody>
                    <a:bodyPr/>
                    <a:lstStyle/>
                    <a:p>
                      <a:r>
                        <a:rPr lang="de-DE" sz="1200" dirty="0" smtClean="0"/>
                        <a:t>A1</a:t>
                      </a:r>
                      <a:endParaRPr lang="de-DE" sz="1200" dirty="0"/>
                    </a:p>
                  </a:txBody>
                  <a:tcPr/>
                </a:tc>
                <a:tc>
                  <a:txBody>
                    <a:bodyPr/>
                    <a:lstStyle/>
                    <a:p>
                      <a:r>
                        <a:rPr lang="de-DE" sz="1200" dirty="0" smtClean="0"/>
                        <a:t>A2</a:t>
                      </a:r>
                      <a:endParaRPr lang="de-DE" sz="1200" dirty="0"/>
                    </a:p>
                  </a:txBody>
                  <a:tcPr/>
                </a:tc>
                <a:tc>
                  <a:txBody>
                    <a:bodyPr/>
                    <a:lstStyle/>
                    <a:p>
                      <a:r>
                        <a:rPr lang="de-DE" sz="1200" dirty="0" smtClean="0"/>
                        <a:t>A3</a:t>
                      </a:r>
                      <a:endParaRPr lang="de-DE" sz="1200" dirty="0"/>
                    </a:p>
                  </a:txBody>
                  <a:tcPr/>
                </a:tc>
                <a:tc>
                  <a:txBody>
                    <a:bodyPr/>
                    <a:lstStyle/>
                    <a:p>
                      <a:r>
                        <a:rPr lang="de-DE" sz="1200" dirty="0" smtClean="0"/>
                        <a:t>A4</a:t>
                      </a:r>
                      <a:endParaRPr lang="de-DE" sz="1200" dirty="0"/>
                    </a:p>
                  </a:txBody>
                  <a:tcPr/>
                </a:tc>
                <a:tc>
                  <a:txBody>
                    <a:bodyPr/>
                    <a:lstStyle/>
                    <a:p>
                      <a:r>
                        <a:rPr lang="de-DE" sz="1200" dirty="0" smtClean="0"/>
                        <a:t>A5</a:t>
                      </a:r>
                      <a:endParaRPr lang="de-DE" sz="1200" dirty="0"/>
                    </a:p>
                  </a:txBody>
                  <a:tcPr/>
                </a:tc>
                <a:tc>
                  <a:txBody>
                    <a:bodyPr/>
                    <a:lstStyle/>
                    <a:p>
                      <a:r>
                        <a:rPr lang="de-DE" sz="1200" dirty="0" smtClean="0"/>
                        <a:t>A6</a:t>
                      </a:r>
                      <a:endParaRPr lang="de-DE" sz="1200" dirty="0"/>
                    </a:p>
                  </a:txBody>
                  <a:tcPr/>
                </a:tc>
                <a:tc>
                  <a:txBody>
                    <a:bodyPr/>
                    <a:lstStyle/>
                    <a:p>
                      <a:r>
                        <a:rPr lang="de-DE" sz="1200" dirty="0" smtClean="0"/>
                        <a:t>A7</a:t>
                      </a:r>
                      <a:endParaRPr lang="de-DE" sz="1200" dirty="0"/>
                    </a:p>
                  </a:txBody>
                  <a:tcPr/>
                </a:tc>
                <a:tc>
                  <a:txBody>
                    <a:bodyPr/>
                    <a:lstStyle/>
                    <a:p>
                      <a:r>
                        <a:rPr lang="de-DE" sz="1200" dirty="0" smtClean="0"/>
                        <a:t>Y0</a:t>
                      </a:r>
                      <a:endParaRPr lang="de-DE" sz="1200" dirty="0"/>
                    </a:p>
                  </a:txBody>
                  <a:tcPr/>
                </a:tc>
                <a:tc>
                  <a:txBody>
                    <a:bodyPr/>
                    <a:lstStyle/>
                    <a:p>
                      <a:r>
                        <a:rPr lang="de-DE" sz="1200" dirty="0" smtClean="0"/>
                        <a:t>Y1</a:t>
                      </a:r>
                      <a:endParaRPr lang="de-DE" sz="1200" dirty="0"/>
                    </a:p>
                  </a:txBody>
                  <a:tcPr/>
                </a:tc>
                <a:tc>
                  <a:txBody>
                    <a:bodyPr/>
                    <a:lstStyle/>
                    <a:p>
                      <a:r>
                        <a:rPr lang="de-DE" sz="1200" dirty="0" smtClean="0"/>
                        <a:t>Y2</a:t>
                      </a:r>
                      <a:endParaRPr lang="de-DE" sz="1200" dirty="0"/>
                    </a:p>
                  </a:txBody>
                  <a:tcPr/>
                </a:tc>
              </a:tr>
              <a:tr h="306493">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r>
              <a:tr h="306493">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dirty="0"/>
                    </a:p>
                  </a:txBody>
                  <a:tcPr/>
                </a:tc>
                <a:tc>
                  <a:txBody>
                    <a:bodyPr/>
                    <a:lstStyle/>
                    <a:p>
                      <a:endParaRPr lang="de-DE" sz="1200"/>
                    </a:p>
                  </a:txBody>
                  <a:tcPr/>
                </a:tc>
                <a:tc>
                  <a:txBody>
                    <a:bodyPr/>
                    <a:lstStyle/>
                    <a:p>
                      <a:endParaRPr lang="de-DE" sz="1200" dirty="0"/>
                    </a:p>
                  </a:txBody>
                  <a:tcPr/>
                </a:tc>
                <a:tc>
                  <a:txBody>
                    <a:bodyPr/>
                    <a:lstStyle/>
                    <a:p>
                      <a:endParaRPr lang="de-DE" sz="1200" dirty="0"/>
                    </a:p>
                  </a:txBody>
                  <a:tcPr/>
                </a:tc>
                <a:tc>
                  <a:txBody>
                    <a:bodyPr/>
                    <a:lstStyle/>
                    <a:p>
                      <a:endParaRPr lang="de-DE" sz="1200" dirty="0"/>
                    </a:p>
                  </a:txBody>
                  <a:tcPr/>
                </a:tc>
                <a:tc>
                  <a:txBody>
                    <a:bodyPr/>
                    <a:lstStyle/>
                    <a:p>
                      <a:endParaRPr lang="de-DE" sz="120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1</a:t>
                      </a:r>
                      <a:endParaRPr lang="de-DE" sz="1200" dirty="0"/>
                    </a:p>
                  </a:txBody>
                  <a:tcPr/>
                </a:tc>
              </a:tr>
              <a:tr h="306493">
                <a:tc>
                  <a:txBody>
                    <a:bodyPr/>
                    <a:lstStyle/>
                    <a:p>
                      <a:endParaRPr lang="de-DE" sz="1200"/>
                    </a:p>
                  </a:txBody>
                  <a:tcPr/>
                </a:tc>
                <a:tc>
                  <a:txBody>
                    <a:bodyPr/>
                    <a:lstStyle/>
                    <a:p>
                      <a:endParaRPr lang="de-DE" sz="1200" dirty="0"/>
                    </a:p>
                  </a:txBody>
                  <a:tcPr/>
                </a:tc>
                <a:tc>
                  <a:txBody>
                    <a:bodyPr/>
                    <a:lstStyle/>
                    <a:p>
                      <a:r>
                        <a:rPr lang="de-DE" sz="1200" dirty="0" smtClean="0"/>
                        <a:t>1</a:t>
                      </a:r>
                      <a:endParaRPr lang="de-DE" sz="1200" dirty="0"/>
                    </a:p>
                  </a:txBody>
                  <a:tcPr/>
                </a:tc>
                <a:tc>
                  <a:txBody>
                    <a:bodyPr/>
                    <a:lstStyle/>
                    <a:p>
                      <a:endParaRPr lang="de-DE" sz="1200"/>
                    </a:p>
                  </a:txBody>
                  <a:tcPr/>
                </a:tc>
                <a:tc>
                  <a:txBody>
                    <a:bodyPr/>
                    <a:lstStyle/>
                    <a:p>
                      <a:endParaRPr lang="de-DE" sz="1200"/>
                    </a:p>
                  </a:txBody>
                  <a:tcPr/>
                </a:tc>
                <a:tc>
                  <a:txBody>
                    <a:bodyPr/>
                    <a:lstStyle/>
                    <a:p>
                      <a:endParaRPr lang="de-DE" sz="1200" dirty="0"/>
                    </a:p>
                  </a:txBody>
                  <a:tcPr/>
                </a:tc>
                <a:tc>
                  <a:txBody>
                    <a:bodyPr/>
                    <a:lstStyle/>
                    <a:p>
                      <a:endParaRPr lang="de-DE" sz="1200" dirty="0"/>
                    </a:p>
                  </a:txBody>
                  <a:tcPr/>
                </a:tc>
                <a:tc>
                  <a:txBody>
                    <a:bodyPr/>
                    <a:lstStyle/>
                    <a:p>
                      <a:endParaRPr lang="de-DE" sz="1200" dirty="0"/>
                    </a:p>
                  </a:txBody>
                  <a:tcPr/>
                </a:tc>
                <a:tc>
                  <a:txBody>
                    <a:bodyPr/>
                    <a:lstStyle/>
                    <a:p>
                      <a:r>
                        <a:rPr lang="de-DE" sz="1200" dirty="0" smtClean="0"/>
                        <a:t>0</a:t>
                      </a:r>
                      <a:endParaRPr lang="de-DE" sz="1200" dirty="0"/>
                    </a:p>
                  </a:txBody>
                  <a:tcPr/>
                </a:tc>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dirty="0"/>
                    </a:p>
                  </a:txBody>
                  <a:tcPr/>
                </a:tc>
                <a:tc>
                  <a:txBody>
                    <a:bodyPr/>
                    <a:lstStyle/>
                    <a:p>
                      <a:r>
                        <a:rPr lang="de-DE" sz="1200" dirty="0" smtClean="0"/>
                        <a:t>0</a:t>
                      </a:r>
                      <a:endParaRPr lang="de-DE" sz="1200" dirty="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a:p>
                  </a:txBody>
                  <a:tcPr/>
                </a:tc>
                <a:tc>
                  <a:txBody>
                    <a:bodyPr/>
                    <a:lstStyle/>
                    <a:p>
                      <a:endParaRPr lang="de-DE" sz="1200"/>
                    </a:p>
                  </a:txBody>
                  <a:tcPr/>
                </a:tc>
                <a:tc>
                  <a:txBody>
                    <a:bodyPr/>
                    <a:lstStyle/>
                    <a:p>
                      <a:endParaRPr lang="de-DE" sz="1200" dirty="0"/>
                    </a:p>
                  </a:txBody>
                  <a:tcPr/>
                </a:tc>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c>
                  <a:txBody>
                    <a:bodyPr/>
                    <a:lstStyle/>
                    <a:p>
                      <a:r>
                        <a:rPr lang="de-DE" sz="1200" dirty="0" smtClean="0"/>
                        <a:t>1</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r>
            </a:tbl>
          </a:graphicData>
        </a:graphic>
      </p:graphicFrame>
      <p:sp>
        <p:nvSpPr>
          <p:cNvPr id="5" name="Rechteck 4"/>
          <p:cNvSpPr/>
          <p:nvPr/>
        </p:nvSpPr>
        <p:spPr bwMode="auto">
          <a:xfrm>
            <a:off x="990600" y="4038600"/>
            <a:ext cx="762000" cy="1371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ENC</a:t>
            </a:r>
          </a:p>
        </p:txBody>
      </p:sp>
      <p:cxnSp>
        <p:nvCxnSpPr>
          <p:cNvPr id="7" name="Gerade Verbindung 6"/>
          <p:cNvCxnSpPr/>
          <p:nvPr/>
        </p:nvCxnSpPr>
        <p:spPr bwMode="auto">
          <a:xfrm>
            <a:off x="685800" y="41910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Gerade Verbindung 8"/>
          <p:cNvCxnSpPr/>
          <p:nvPr/>
        </p:nvCxnSpPr>
        <p:spPr bwMode="auto">
          <a:xfrm>
            <a:off x="685800" y="4343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a:off x="685800" y="44958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Gerade Verbindung 10"/>
          <p:cNvCxnSpPr/>
          <p:nvPr/>
        </p:nvCxnSpPr>
        <p:spPr bwMode="auto">
          <a:xfrm>
            <a:off x="685800" y="4648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a:off x="685800" y="48006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Gerade Verbindung 12"/>
          <p:cNvCxnSpPr/>
          <p:nvPr/>
        </p:nvCxnSpPr>
        <p:spPr bwMode="auto">
          <a:xfrm>
            <a:off x="685800" y="49530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Gerade Verbindung 13"/>
          <p:cNvCxnSpPr/>
          <p:nvPr/>
        </p:nvCxnSpPr>
        <p:spPr bwMode="auto">
          <a:xfrm>
            <a:off x="685800" y="5105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Gerade Verbindung 14"/>
          <p:cNvCxnSpPr/>
          <p:nvPr/>
        </p:nvCxnSpPr>
        <p:spPr bwMode="auto">
          <a:xfrm>
            <a:off x="685800" y="52578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15"/>
          <p:cNvCxnSpPr/>
          <p:nvPr/>
        </p:nvCxnSpPr>
        <p:spPr bwMode="auto">
          <a:xfrm>
            <a:off x="1752600" y="41910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Gerade Verbindung 16"/>
          <p:cNvCxnSpPr/>
          <p:nvPr/>
        </p:nvCxnSpPr>
        <p:spPr bwMode="auto">
          <a:xfrm>
            <a:off x="1752600" y="4343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Gerade Verbindung 17"/>
          <p:cNvCxnSpPr/>
          <p:nvPr/>
        </p:nvCxnSpPr>
        <p:spPr bwMode="auto">
          <a:xfrm>
            <a:off x="1752600" y="44958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Textfeld 7"/>
          <p:cNvSpPr txBox="1"/>
          <p:nvPr/>
        </p:nvSpPr>
        <p:spPr>
          <a:xfrm>
            <a:off x="609600" y="3886200"/>
            <a:ext cx="372218" cy="276999"/>
          </a:xfrm>
          <a:prstGeom prst="rect">
            <a:avLst/>
          </a:prstGeom>
          <a:noFill/>
        </p:spPr>
        <p:txBody>
          <a:bodyPr wrap="none" rtlCol="0">
            <a:spAutoFit/>
          </a:bodyPr>
          <a:lstStyle/>
          <a:p>
            <a:r>
              <a:rPr lang="de-DE" dirty="0" smtClean="0"/>
              <a:t>A0</a:t>
            </a:r>
            <a:endParaRPr lang="de-DE" dirty="0"/>
          </a:p>
        </p:txBody>
      </p:sp>
      <p:sp>
        <p:nvSpPr>
          <p:cNvPr id="20" name="Textfeld 19"/>
          <p:cNvSpPr txBox="1"/>
          <p:nvPr/>
        </p:nvSpPr>
        <p:spPr>
          <a:xfrm>
            <a:off x="1752600" y="3886200"/>
            <a:ext cx="372218" cy="276999"/>
          </a:xfrm>
          <a:prstGeom prst="rect">
            <a:avLst/>
          </a:prstGeom>
          <a:noFill/>
        </p:spPr>
        <p:txBody>
          <a:bodyPr wrap="none" rtlCol="0">
            <a:spAutoFit/>
          </a:bodyPr>
          <a:lstStyle/>
          <a:p>
            <a:r>
              <a:rPr lang="de-DE" dirty="0" smtClean="0"/>
              <a:t>Y0</a:t>
            </a:r>
            <a:endParaRPr lang="de-DE" dirty="0"/>
          </a:p>
        </p:txBody>
      </p:sp>
    </p:spTree>
    <p:extLst>
      <p:ext uri="{BB962C8B-B14F-4D97-AF65-F5344CB8AC3E}">
        <p14:creationId xmlns:p14="http://schemas.microsoft.com/office/powerpoint/2010/main" val="36167296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err="1"/>
              <a:t>Kodierer</a:t>
            </a:r>
            <a:r>
              <a:rPr lang="de-DE" dirty="0"/>
              <a:t> </a:t>
            </a:r>
            <a:endParaRPr lang="de-DE" dirty="0" smtClean="0"/>
          </a:p>
          <a:p>
            <a:r>
              <a:rPr lang="de-DE" dirty="0" smtClean="0"/>
              <a:t>Y0 </a:t>
            </a:r>
            <a:r>
              <a:rPr lang="de-DE" dirty="0"/>
              <a:t>= A1 || A3 || A5 ||  A7</a:t>
            </a:r>
          </a:p>
          <a:p>
            <a:r>
              <a:rPr lang="de-DE" dirty="0"/>
              <a:t>Y1 = A2 || A3 || A6 ||  A7</a:t>
            </a:r>
          </a:p>
          <a:p>
            <a:r>
              <a:rPr lang="de-DE" dirty="0"/>
              <a:t>Y2 = A4 || A5 || A6 ||  </a:t>
            </a:r>
            <a:r>
              <a:rPr lang="de-DE" dirty="0" smtClean="0"/>
              <a:t>A7</a:t>
            </a:r>
          </a:p>
          <a:p>
            <a:r>
              <a:rPr lang="de-DE" dirty="0" smtClean="0"/>
              <a:t>Umgekehrte </a:t>
            </a:r>
            <a:r>
              <a:rPr lang="de-DE" dirty="0"/>
              <a:t>Funktionalität wie der </a:t>
            </a:r>
            <a:r>
              <a:rPr lang="de-DE" dirty="0" err="1"/>
              <a:t>Dekoder</a:t>
            </a:r>
            <a:r>
              <a:rPr lang="de-DE" dirty="0"/>
              <a:t> </a:t>
            </a:r>
            <a:endParaRPr lang="de-DE" dirty="0" smtClean="0"/>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36</a:t>
            </a:fld>
            <a:endParaRPr lang="de-DE" altLang="de-DE"/>
          </a:p>
        </p:txBody>
      </p:sp>
      <p:graphicFrame>
        <p:nvGraphicFramePr>
          <p:cNvPr id="4" name="Tabelle 3"/>
          <p:cNvGraphicFramePr>
            <a:graphicFrameLocks noGrp="1"/>
          </p:cNvGraphicFramePr>
          <p:nvPr>
            <p:extLst>
              <p:ext uri="{D42A27DB-BD31-4B8C-83A1-F6EECF244321}">
                <p14:modId xmlns:p14="http://schemas.microsoft.com/office/powerpoint/2010/main" val="4245928793"/>
              </p:ext>
            </p:extLst>
          </p:nvPr>
        </p:nvGraphicFramePr>
        <p:xfrm>
          <a:off x="3886198" y="3642363"/>
          <a:ext cx="4419602" cy="2758437"/>
        </p:xfrm>
        <a:graphic>
          <a:graphicData uri="http://schemas.openxmlformats.org/drawingml/2006/table">
            <a:tbl>
              <a:tblPr firstRow="1" bandRow="1">
                <a:tableStyleId>{5C22544A-7EE6-4342-B048-85BDC9FD1C3A}</a:tableStyleId>
              </a:tblPr>
              <a:tblGrid>
                <a:gridCol w="401782"/>
                <a:gridCol w="401782"/>
                <a:gridCol w="401782"/>
                <a:gridCol w="401782"/>
                <a:gridCol w="401782"/>
                <a:gridCol w="401782"/>
                <a:gridCol w="401782"/>
                <a:gridCol w="401782"/>
                <a:gridCol w="401782"/>
                <a:gridCol w="401782"/>
                <a:gridCol w="401782"/>
              </a:tblGrid>
              <a:tr h="306493">
                <a:tc>
                  <a:txBody>
                    <a:bodyPr/>
                    <a:lstStyle/>
                    <a:p>
                      <a:r>
                        <a:rPr lang="de-DE" sz="1200" dirty="0" smtClean="0"/>
                        <a:t>A0</a:t>
                      </a:r>
                      <a:endParaRPr lang="de-DE" sz="1200" dirty="0"/>
                    </a:p>
                  </a:txBody>
                  <a:tcPr/>
                </a:tc>
                <a:tc>
                  <a:txBody>
                    <a:bodyPr/>
                    <a:lstStyle/>
                    <a:p>
                      <a:r>
                        <a:rPr lang="de-DE" sz="1200" dirty="0" smtClean="0"/>
                        <a:t>A1</a:t>
                      </a:r>
                      <a:endParaRPr lang="de-DE" sz="1200" dirty="0"/>
                    </a:p>
                  </a:txBody>
                  <a:tcPr/>
                </a:tc>
                <a:tc>
                  <a:txBody>
                    <a:bodyPr/>
                    <a:lstStyle/>
                    <a:p>
                      <a:r>
                        <a:rPr lang="de-DE" sz="1200" dirty="0" smtClean="0"/>
                        <a:t>A2</a:t>
                      </a:r>
                      <a:endParaRPr lang="de-DE" sz="1200" dirty="0"/>
                    </a:p>
                  </a:txBody>
                  <a:tcPr/>
                </a:tc>
                <a:tc>
                  <a:txBody>
                    <a:bodyPr/>
                    <a:lstStyle/>
                    <a:p>
                      <a:r>
                        <a:rPr lang="de-DE" sz="1200" dirty="0" smtClean="0"/>
                        <a:t>A3</a:t>
                      </a:r>
                      <a:endParaRPr lang="de-DE" sz="1200" dirty="0"/>
                    </a:p>
                  </a:txBody>
                  <a:tcPr/>
                </a:tc>
                <a:tc>
                  <a:txBody>
                    <a:bodyPr/>
                    <a:lstStyle/>
                    <a:p>
                      <a:r>
                        <a:rPr lang="de-DE" sz="1200" dirty="0" smtClean="0"/>
                        <a:t>A4</a:t>
                      </a:r>
                      <a:endParaRPr lang="de-DE" sz="1200" dirty="0"/>
                    </a:p>
                  </a:txBody>
                  <a:tcPr/>
                </a:tc>
                <a:tc>
                  <a:txBody>
                    <a:bodyPr/>
                    <a:lstStyle/>
                    <a:p>
                      <a:r>
                        <a:rPr lang="de-DE" sz="1200" dirty="0" smtClean="0"/>
                        <a:t>A5</a:t>
                      </a:r>
                      <a:endParaRPr lang="de-DE" sz="1200" dirty="0"/>
                    </a:p>
                  </a:txBody>
                  <a:tcPr/>
                </a:tc>
                <a:tc>
                  <a:txBody>
                    <a:bodyPr/>
                    <a:lstStyle/>
                    <a:p>
                      <a:r>
                        <a:rPr lang="de-DE" sz="1200" dirty="0" smtClean="0"/>
                        <a:t>A6</a:t>
                      </a:r>
                      <a:endParaRPr lang="de-DE" sz="1200" dirty="0"/>
                    </a:p>
                  </a:txBody>
                  <a:tcPr/>
                </a:tc>
                <a:tc>
                  <a:txBody>
                    <a:bodyPr/>
                    <a:lstStyle/>
                    <a:p>
                      <a:r>
                        <a:rPr lang="de-DE" sz="1200" dirty="0" smtClean="0"/>
                        <a:t>A7</a:t>
                      </a:r>
                      <a:endParaRPr lang="de-DE" sz="1200" dirty="0"/>
                    </a:p>
                  </a:txBody>
                  <a:tcPr/>
                </a:tc>
                <a:tc>
                  <a:txBody>
                    <a:bodyPr/>
                    <a:lstStyle/>
                    <a:p>
                      <a:r>
                        <a:rPr lang="de-DE" sz="1200" dirty="0" smtClean="0"/>
                        <a:t>Y0</a:t>
                      </a:r>
                      <a:endParaRPr lang="de-DE" sz="1200" dirty="0"/>
                    </a:p>
                  </a:txBody>
                  <a:tcPr/>
                </a:tc>
                <a:tc>
                  <a:txBody>
                    <a:bodyPr/>
                    <a:lstStyle/>
                    <a:p>
                      <a:r>
                        <a:rPr lang="de-DE" sz="1200" dirty="0" smtClean="0"/>
                        <a:t>Y1</a:t>
                      </a:r>
                      <a:endParaRPr lang="de-DE" sz="1200" dirty="0"/>
                    </a:p>
                  </a:txBody>
                  <a:tcPr/>
                </a:tc>
                <a:tc>
                  <a:txBody>
                    <a:bodyPr/>
                    <a:lstStyle/>
                    <a:p>
                      <a:r>
                        <a:rPr lang="de-DE" sz="1200" dirty="0" smtClean="0"/>
                        <a:t>Y2</a:t>
                      </a:r>
                      <a:endParaRPr lang="de-DE" sz="1200" dirty="0"/>
                    </a:p>
                  </a:txBody>
                  <a:tcPr/>
                </a:tc>
              </a:tr>
              <a:tr h="306493">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r>
              <a:tr h="306493">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dirty="0"/>
                    </a:p>
                  </a:txBody>
                  <a:tcPr/>
                </a:tc>
                <a:tc>
                  <a:txBody>
                    <a:bodyPr/>
                    <a:lstStyle/>
                    <a:p>
                      <a:endParaRPr lang="de-DE" sz="1200"/>
                    </a:p>
                  </a:txBody>
                  <a:tcPr/>
                </a:tc>
                <a:tc>
                  <a:txBody>
                    <a:bodyPr/>
                    <a:lstStyle/>
                    <a:p>
                      <a:endParaRPr lang="de-DE" sz="1200" dirty="0"/>
                    </a:p>
                  </a:txBody>
                  <a:tcPr/>
                </a:tc>
                <a:tc>
                  <a:txBody>
                    <a:bodyPr/>
                    <a:lstStyle/>
                    <a:p>
                      <a:endParaRPr lang="de-DE" sz="1200" dirty="0"/>
                    </a:p>
                  </a:txBody>
                  <a:tcPr/>
                </a:tc>
                <a:tc>
                  <a:txBody>
                    <a:bodyPr/>
                    <a:lstStyle/>
                    <a:p>
                      <a:endParaRPr lang="de-DE" sz="1200" dirty="0"/>
                    </a:p>
                  </a:txBody>
                  <a:tcPr/>
                </a:tc>
                <a:tc>
                  <a:txBody>
                    <a:bodyPr/>
                    <a:lstStyle/>
                    <a:p>
                      <a:endParaRPr lang="de-DE" sz="120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1</a:t>
                      </a:r>
                      <a:endParaRPr lang="de-DE" sz="1200" dirty="0"/>
                    </a:p>
                  </a:txBody>
                  <a:tcPr/>
                </a:tc>
              </a:tr>
              <a:tr h="306493">
                <a:tc>
                  <a:txBody>
                    <a:bodyPr/>
                    <a:lstStyle/>
                    <a:p>
                      <a:endParaRPr lang="de-DE" sz="1200"/>
                    </a:p>
                  </a:txBody>
                  <a:tcPr/>
                </a:tc>
                <a:tc>
                  <a:txBody>
                    <a:bodyPr/>
                    <a:lstStyle/>
                    <a:p>
                      <a:endParaRPr lang="de-DE" sz="1200" dirty="0"/>
                    </a:p>
                  </a:txBody>
                  <a:tcPr/>
                </a:tc>
                <a:tc>
                  <a:txBody>
                    <a:bodyPr/>
                    <a:lstStyle/>
                    <a:p>
                      <a:r>
                        <a:rPr lang="de-DE" sz="1200" dirty="0" smtClean="0"/>
                        <a:t>1</a:t>
                      </a:r>
                      <a:endParaRPr lang="de-DE" sz="1200" dirty="0"/>
                    </a:p>
                  </a:txBody>
                  <a:tcPr/>
                </a:tc>
                <a:tc>
                  <a:txBody>
                    <a:bodyPr/>
                    <a:lstStyle/>
                    <a:p>
                      <a:endParaRPr lang="de-DE" sz="1200"/>
                    </a:p>
                  </a:txBody>
                  <a:tcPr/>
                </a:tc>
                <a:tc>
                  <a:txBody>
                    <a:bodyPr/>
                    <a:lstStyle/>
                    <a:p>
                      <a:endParaRPr lang="de-DE" sz="1200"/>
                    </a:p>
                  </a:txBody>
                  <a:tcPr/>
                </a:tc>
                <a:tc>
                  <a:txBody>
                    <a:bodyPr/>
                    <a:lstStyle/>
                    <a:p>
                      <a:endParaRPr lang="de-DE" sz="1200" dirty="0"/>
                    </a:p>
                  </a:txBody>
                  <a:tcPr/>
                </a:tc>
                <a:tc>
                  <a:txBody>
                    <a:bodyPr/>
                    <a:lstStyle/>
                    <a:p>
                      <a:endParaRPr lang="de-DE" sz="1200" dirty="0"/>
                    </a:p>
                  </a:txBody>
                  <a:tcPr/>
                </a:tc>
                <a:tc>
                  <a:txBody>
                    <a:bodyPr/>
                    <a:lstStyle/>
                    <a:p>
                      <a:endParaRPr lang="de-DE" sz="1200" dirty="0"/>
                    </a:p>
                  </a:txBody>
                  <a:tcPr/>
                </a:tc>
                <a:tc>
                  <a:txBody>
                    <a:bodyPr/>
                    <a:lstStyle/>
                    <a:p>
                      <a:r>
                        <a:rPr lang="de-DE" sz="1200" dirty="0" smtClean="0"/>
                        <a:t>0</a:t>
                      </a:r>
                      <a:endParaRPr lang="de-DE" sz="1200" dirty="0"/>
                    </a:p>
                  </a:txBody>
                  <a:tcPr/>
                </a:tc>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dirty="0"/>
                    </a:p>
                  </a:txBody>
                  <a:tcPr/>
                </a:tc>
                <a:tc>
                  <a:txBody>
                    <a:bodyPr/>
                    <a:lstStyle/>
                    <a:p>
                      <a:r>
                        <a:rPr lang="de-DE" sz="1200" dirty="0" smtClean="0"/>
                        <a:t>0</a:t>
                      </a:r>
                      <a:endParaRPr lang="de-DE" sz="1200" dirty="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a:p>
                  </a:txBody>
                  <a:tcPr/>
                </a:tc>
                <a:tc>
                  <a:txBody>
                    <a:bodyPr/>
                    <a:lstStyle/>
                    <a:p>
                      <a:endParaRPr lang="de-DE" sz="1200"/>
                    </a:p>
                  </a:txBody>
                  <a:tcPr/>
                </a:tc>
                <a:tc>
                  <a:txBody>
                    <a:bodyPr/>
                    <a:lstStyle/>
                    <a:p>
                      <a:endParaRPr lang="de-DE" sz="1200" dirty="0"/>
                    </a:p>
                  </a:txBody>
                  <a:tcPr/>
                </a:tc>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c>
                  <a:txBody>
                    <a:bodyPr/>
                    <a:lstStyle/>
                    <a:p>
                      <a:r>
                        <a:rPr lang="de-DE" sz="1200" dirty="0" smtClean="0"/>
                        <a:t>1</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r>
            </a:tbl>
          </a:graphicData>
        </a:graphic>
      </p:graphicFrame>
    </p:spTree>
    <p:extLst>
      <p:ext uri="{BB962C8B-B14F-4D97-AF65-F5344CB8AC3E}">
        <p14:creationId xmlns:p14="http://schemas.microsoft.com/office/powerpoint/2010/main" val="10106712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Beachten wir dass der </a:t>
            </a:r>
            <a:r>
              <a:rPr lang="de-DE" dirty="0" err="1" smtClean="0"/>
              <a:t>Kodierer</a:t>
            </a:r>
            <a:r>
              <a:rPr lang="de-DE" dirty="0" smtClean="0"/>
              <a:t> </a:t>
            </a:r>
            <a:r>
              <a:rPr lang="de-DE" dirty="0"/>
              <a:t>nur dann richtig funktioniert, wenn nur ein Eingangssignal aktiv ist. Wenn z.B. A3 und A4 gleichzeitig aktiv werden, bekommen wir am Ausgang den Code Y0 = Y1 = Y2 = 1 </a:t>
            </a:r>
            <a:r>
              <a:rPr lang="de-DE" dirty="0" smtClean="0"/>
              <a:t>-&gt; </a:t>
            </a:r>
            <a:r>
              <a:rPr lang="de-DE" dirty="0"/>
              <a:t>7 statt 3 oder 4</a:t>
            </a:r>
            <a:r>
              <a:rPr lang="de-DE" dirty="0" smtClean="0"/>
              <a:t>.</a:t>
            </a:r>
          </a:p>
          <a:p>
            <a:r>
              <a:rPr lang="de-DE" dirty="0"/>
              <a:t>In den Systemen wo mehrere Eingänge gleichzeitig aktiv werden können werden die </a:t>
            </a:r>
            <a:r>
              <a:rPr lang="de-DE" dirty="0" err="1" smtClean="0"/>
              <a:t>Prioritätskodierer</a:t>
            </a:r>
            <a:r>
              <a:rPr lang="de-DE" dirty="0" smtClean="0"/>
              <a:t> </a:t>
            </a:r>
            <a:r>
              <a:rPr lang="de-DE" dirty="0"/>
              <a:t>benutzt. Diese erzeugen den Kode </a:t>
            </a:r>
            <a:r>
              <a:rPr lang="de-DE" dirty="0" smtClean="0"/>
              <a:t>des Eingangs </a:t>
            </a:r>
            <a:r>
              <a:rPr lang="de-DE" dirty="0"/>
              <a:t>mit höchster Priorität – z.B. den größeren Kode</a:t>
            </a:r>
            <a:r>
              <a:rPr lang="de-DE" dirty="0" smtClean="0"/>
              <a:t>.</a:t>
            </a:r>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37</a:t>
            </a:fld>
            <a:endParaRPr lang="de-DE" altLang="de-DE"/>
          </a:p>
        </p:txBody>
      </p:sp>
    </p:spTree>
    <p:extLst>
      <p:ext uri="{BB962C8B-B14F-4D97-AF65-F5344CB8AC3E}">
        <p14:creationId xmlns:p14="http://schemas.microsoft.com/office/powerpoint/2010/main" val="13761966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Man kann den </a:t>
            </a:r>
            <a:r>
              <a:rPr lang="de-DE" dirty="0" err="1" smtClean="0"/>
              <a:t>Prioritätskodierer</a:t>
            </a:r>
            <a:r>
              <a:rPr lang="de-DE" dirty="0" smtClean="0"/>
              <a:t> </a:t>
            </a:r>
            <a:r>
              <a:rPr lang="de-DE" dirty="0"/>
              <a:t>mithilfe eines einfachen </a:t>
            </a:r>
            <a:r>
              <a:rPr lang="de-DE" dirty="0" err="1" smtClean="0"/>
              <a:t>Kodierers</a:t>
            </a:r>
            <a:r>
              <a:rPr lang="de-DE" dirty="0" smtClean="0"/>
              <a:t> </a:t>
            </a:r>
            <a:r>
              <a:rPr lang="de-DE" dirty="0"/>
              <a:t>und eines Prioritäts-Netzwerks aufbauen. Das Prioritätsnetzwerk soll </a:t>
            </a:r>
            <a:r>
              <a:rPr lang="de-DE" dirty="0" smtClean="0"/>
              <a:t>gewährleisten, </a:t>
            </a:r>
            <a:r>
              <a:rPr lang="de-DE" dirty="0"/>
              <a:t>dass nur ein Ausgang aktiv ist, ungeachtet von der Zahl der aktiven Eingängen. Z.B</a:t>
            </a:r>
            <a:r>
              <a:rPr lang="de-DE" dirty="0" smtClean="0"/>
              <a:t>., </a:t>
            </a:r>
            <a:r>
              <a:rPr lang="de-DE" dirty="0"/>
              <a:t>wenn A3 und A4 Eingänge aktiv sind, soll nur AP4 aktiv werden</a:t>
            </a:r>
            <a:r>
              <a:rPr lang="de-DE" dirty="0" smtClean="0"/>
              <a:t>.</a:t>
            </a:r>
          </a:p>
          <a:p>
            <a:r>
              <a:rPr lang="de-DE" dirty="0"/>
              <a:t>Das Prioritätsnetzwerk kann mit folgenden Funktionen beschrieben werden:</a:t>
            </a:r>
          </a:p>
          <a:p>
            <a:r>
              <a:rPr lang="de-DE" dirty="0"/>
              <a:t> AP7 = A7</a:t>
            </a:r>
          </a:p>
          <a:p>
            <a:r>
              <a:rPr lang="de-DE" dirty="0"/>
              <a:t>AP6 = A6 &amp; !A7</a:t>
            </a:r>
          </a:p>
          <a:p>
            <a:r>
              <a:rPr lang="de-DE" dirty="0"/>
              <a:t>AP5 = A5 &amp; !A6 &amp; !A7</a:t>
            </a:r>
          </a:p>
          <a:p>
            <a:r>
              <a:rPr lang="de-DE" dirty="0"/>
              <a:t>…</a:t>
            </a:r>
          </a:p>
          <a:p>
            <a:r>
              <a:rPr lang="de-DE" dirty="0"/>
              <a:t>AP0 = A0 &amp; !A1 &amp; !A2 &amp; !A3 &amp; !A4 &amp; !A5 &amp; !A6 &amp; !</a:t>
            </a:r>
            <a:r>
              <a:rPr lang="de-DE" dirty="0" smtClean="0"/>
              <a:t>A7</a:t>
            </a:r>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38</a:t>
            </a:fld>
            <a:endParaRPr lang="de-DE" altLang="de-DE"/>
          </a:p>
        </p:txBody>
      </p:sp>
      <p:sp>
        <p:nvSpPr>
          <p:cNvPr id="5" name="Rechteck 4"/>
          <p:cNvSpPr/>
          <p:nvPr/>
        </p:nvSpPr>
        <p:spPr bwMode="auto">
          <a:xfrm>
            <a:off x="990600" y="4724400"/>
            <a:ext cx="762000" cy="1371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PRIO</a:t>
            </a:r>
          </a:p>
        </p:txBody>
      </p:sp>
      <p:cxnSp>
        <p:nvCxnSpPr>
          <p:cNvPr id="6" name="Gerade Verbindung 5"/>
          <p:cNvCxnSpPr/>
          <p:nvPr/>
        </p:nvCxnSpPr>
        <p:spPr bwMode="auto">
          <a:xfrm>
            <a:off x="685800" y="48768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Gerade Verbindung 6"/>
          <p:cNvCxnSpPr/>
          <p:nvPr/>
        </p:nvCxnSpPr>
        <p:spPr bwMode="auto">
          <a:xfrm>
            <a:off x="685800" y="5029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a:off x="685800" y="51816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Gerade Verbindung 8"/>
          <p:cNvCxnSpPr/>
          <p:nvPr/>
        </p:nvCxnSpPr>
        <p:spPr bwMode="auto">
          <a:xfrm>
            <a:off x="685800" y="53340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a:off x="685800" y="5486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Gerade Verbindung 10"/>
          <p:cNvCxnSpPr/>
          <p:nvPr/>
        </p:nvCxnSpPr>
        <p:spPr bwMode="auto">
          <a:xfrm>
            <a:off x="685800" y="56388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a:off x="685800" y="5791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Gerade Verbindung 12"/>
          <p:cNvCxnSpPr/>
          <p:nvPr/>
        </p:nvCxnSpPr>
        <p:spPr bwMode="auto">
          <a:xfrm>
            <a:off x="685800" y="59436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Textfeld 16"/>
          <p:cNvSpPr txBox="1"/>
          <p:nvPr/>
        </p:nvSpPr>
        <p:spPr>
          <a:xfrm>
            <a:off x="609600" y="4572000"/>
            <a:ext cx="372218" cy="276999"/>
          </a:xfrm>
          <a:prstGeom prst="rect">
            <a:avLst/>
          </a:prstGeom>
          <a:noFill/>
        </p:spPr>
        <p:txBody>
          <a:bodyPr wrap="none" rtlCol="0">
            <a:spAutoFit/>
          </a:bodyPr>
          <a:lstStyle/>
          <a:p>
            <a:r>
              <a:rPr lang="de-DE" dirty="0" smtClean="0"/>
              <a:t>A0</a:t>
            </a:r>
            <a:endParaRPr lang="de-DE" dirty="0"/>
          </a:p>
        </p:txBody>
      </p:sp>
      <p:cxnSp>
        <p:nvCxnSpPr>
          <p:cNvPr id="19" name="Gerade Verbindung 18"/>
          <p:cNvCxnSpPr/>
          <p:nvPr/>
        </p:nvCxnSpPr>
        <p:spPr bwMode="auto">
          <a:xfrm>
            <a:off x="1752600" y="48768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a:off x="1752600" y="5029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a:off x="1752600" y="51816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21"/>
          <p:cNvCxnSpPr/>
          <p:nvPr/>
        </p:nvCxnSpPr>
        <p:spPr bwMode="auto">
          <a:xfrm>
            <a:off x="1752600" y="53340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22"/>
          <p:cNvCxnSpPr/>
          <p:nvPr/>
        </p:nvCxnSpPr>
        <p:spPr bwMode="auto">
          <a:xfrm>
            <a:off x="1752600" y="5486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752600" y="56388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Gerade Verbindung 24"/>
          <p:cNvCxnSpPr/>
          <p:nvPr/>
        </p:nvCxnSpPr>
        <p:spPr bwMode="auto">
          <a:xfrm>
            <a:off x="1752600" y="5791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Gerade Verbindung 25"/>
          <p:cNvCxnSpPr/>
          <p:nvPr/>
        </p:nvCxnSpPr>
        <p:spPr bwMode="auto">
          <a:xfrm>
            <a:off x="1752600" y="59436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Textfeld 26"/>
          <p:cNvSpPr txBox="1"/>
          <p:nvPr/>
        </p:nvSpPr>
        <p:spPr>
          <a:xfrm>
            <a:off x="1701304" y="4572000"/>
            <a:ext cx="474810" cy="276999"/>
          </a:xfrm>
          <a:prstGeom prst="rect">
            <a:avLst/>
          </a:prstGeom>
          <a:noFill/>
        </p:spPr>
        <p:txBody>
          <a:bodyPr wrap="none" rtlCol="0">
            <a:spAutoFit/>
          </a:bodyPr>
          <a:lstStyle/>
          <a:p>
            <a:r>
              <a:rPr lang="de-DE" dirty="0" smtClean="0"/>
              <a:t>AP0</a:t>
            </a:r>
            <a:endParaRPr lang="de-DE" dirty="0"/>
          </a:p>
        </p:txBody>
      </p:sp>
      <p:sp>
        <p:nvSpPr>
          <p:cNvPr id="28" name="Rechteck 27"/>
          <p:cNvSpPr/>
          <p:nvPr/>
        </p:nvSpPr>
        <p:spPr bwMode="auto">
          <a:xfrm>
            <a:off x="2057400" y="4724400"/>
            <a:ext cx="762000" cy="1371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ENC</a:t>
            </a:r>
          </a:p>
        </p:txBody>
      </p:sp>
      <p:cxnSp>
        <p:nvCxnSpPr>
          <p:cNvPr id="29" name="Gerade Verbindung 28"/>
          <p:cNvCxnSpPr/>
          <p:nvPr/>
        </p:nvCxnSpPr>
        <p:spPr bwMode="auto">
          <a:xfrm>
            <a:off x="2819400" y="48768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Gerade Verbindung 29"/>
          <p:cNvCxnSpPr/>
          <p:nvPr/>
        </p:nvCxnSpPr>
        <p:spPr bwMode="auto">
          <a:xfrm>
            <a:off x="2819400" y="5029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Gerade Verbindung 30"/>
          <p:cNvCxnSpPr/>
          <p:nvPr/>
        </p:nvCxnSpPr>
        <p:spPr bwMode="auto">
          <a:xfrm>
            <a:off x="2819400" y="51816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Textfeld 31"/>
          <p:cNvSpPr txBox="1"/>
          <p:nvPr/>
        </p:nvSpPr>
        <p:spPr>
          <a:xfrm>
            <a:off x="2819400" y="4572000"/>
            <a:ext cx="372218" cy="276999"/>
          </a:xfrm>
          <a:prstGeom prst="rect">
            <a:avLst/>
          </a:prstGeom>
          <a:noFill/>
        </p:spPr>
        <p:txBody>
          <a:bodyPr wrap="none" rtlCol="0">
            <a:spAutoFit/>
          </a:bodyPr>
          <a:lstStyle/>
          <a:p>
            <a:r>
              <a:rPr lang="de-DE" dirty="0" smtClean="0"/>
              <a:t>Y0</a:t>
            </a:r>
            <a:endParaRPr lang="de-DE" dirty="0"/>
          </a:p>
        </p:txBody>
      </p:sp>
    </p:spTree>
    <p:extLst>
      <p:ext uri="{BB962C8B-B14F-4D97-AF65-F5344CB8AC3E}">
        <p14:creationId xmlns:p14="http://schemas.microsoft.com/office/powerpoint/2010/main" val="15735993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smtClean="0"/>
              <a:t>AP7 </a:t>
            </a:r>
            <a:r>
              <a:rPr lang="de-DE" dirty="0"/>
              <a:t>= A7</a:t>
            </a:r>
          </a:p>
          <a:p>
            <a:r>
              <a:rPr lang="de-DE" dirty="0"/>
              <a:t>AP6 = A6 &amp; !A7</a:t>
            </a:r>
          </a:p>
          <a:p>
            <a:r>
              <a:rPr lang="de-DE" dirty="0"/>
              <a:t>AP5 = A5 &amp; !A6 &amp; !A7</a:t>
            </a:r>
          </a:p>
          <a:p>
            <a:r>
              <a:rPr lang="de-DE" dirty="0"/>
              <a:t>…</a:t>
            </a:r>
          </a:p>
          <a:p>
            <a:r>
              <a:rPr lang="de-DE" dirty="0"/>
              <a:t>AP0 = A0 &amp; !A1 &amp; !A2 &amp; !A3 &amp; !A4 &amp; !A5 &amp; !A6 &amp; !</a:t>
            </a:r>
            <a:r>
              <a:rPr lang="de-DE" dirty="0" smtClean="0"/>
              <a:t>A7</a:t>
            </a:r>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39</a:t>
            </a:fld>
            <a:endParaRPr lang="de-DE" altLang="de-DE"/>
          </a:p>
        </p:txBody>
      </p:sp>
      <p:grpSp>
        <p:nvGrpSpPr>
          <p:cNvPr id="4" name="Gruppieren 3"/>
          <p:cNvGrpSpPr/>
          <p:nvPr/>
        </p:nvGrpSpPr>
        <p:grpSpPr>
          <a:xfrm>
            <a:off x="1447800" y="4800600"/>
            <a:ext cx="624052" cy="457200"/>
            <a:chOff x="1524000" y="2971800"/>
            <a:chExt cx="1447800" cy="1060704"/>
          </a:xfrm>
        </p:grpSpPr>
        <p:cxnSp>
          <p:nvCxnSpPr>
            <p:cNvPr id="28" name="Gerade Verbindung 27"/>
            <p:cNvCxnSpPr/>
            <p:nvPr/>
          </p:nvCxnSpPr>
          <p:spPr bwMode="auto">
            <a:xfrm>
              <a:off x="2438400" y="35052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Ellipse 28"/>
            <p:cNvSpPr/>
            <p:nvPr/>
          </p:nvSpPr>
          <p:spPr bwMode="auto">
            <a:xfrm>
              <a:off x="2438400" y="3352800"/>
              <a:ext cx="304800" cy="304800"/>
            </a:xfrm>
            <a:prstGeom prst="ellipse">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0" name="Gleichschenkliges Dreieck 29"/>
            <p:cNvSpPr/>
            <p:nvPr/>
          </p:nvSpPr>
          <p:spPr bwMode="auto">
            <a:xfrm rot="5400000">
              <a:off x="1450848" y="3044952"/>
              <a:ext cx="1060704" cy="9144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cxnSp>
        <p:nvCxnSpPr>
          <p:cNvPr id="15" name="Gerade Verbindung 14"/>
          <p:cNvCxnSpPr/>
          <p:nvPr/>
        </p:nvCxnSpPr>
        <p:spPr bwMode="auto">
          <a:xfrm>
            <a:off x="2057399" y="5029199"/>
            <a:ext cx="4267201" cy="1"/>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Gerade Verbindung 30"/>
          <p:cNvCxnSpPr/>
          <p:nvPr/>
        </p:nvCxnSpPr>
        <p:spPr bwMode="auto">
          <a:xfrm>
            <a:off x="914399" y="5029199"/>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2" name="Gruppieren 31"/>
          <p:cNvGrpSpPr/>
          <p:nvPr/>
        </p:nvGrpSpPr>
        <p:grpSpPr>
          <a:xfrm>
            <a:off x="2362200" y="4191000"/>
            <a:ext cx="624052" cy="457200"/>
            <a:chOff x="1524000" y="2971800"/>
            <a:chExt cx="1447800" cy="1060704"/>
          </a:xfrm>
        </p:grpSpPr>
        <p:cxnSp>
          <p:nvCxnSpPr>
            <p:cNvPr id="33" name="Gerade Verbindung 32"/>
            <p:cNvCxnSpPr/>
            <p:nvPr/>
          </p:nvCxnSpPr>
          <p:spPr bwMode="auto">
            <a:xfrm>
              <a:off x="2438400" y="35052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Ellipse 33"/>
            <p:cNvSpPr/>
            <p:nvPr/>
          </p:nvSpPr>
          <p:spPr bwMode="auto">
            <a:xfrm>
              <a:off x="2438400" y="3352800"/>
              <a:ext cx="304800" cy="304800"/>
            </a:xfrm>
            <a:prstGeom prst="ellipse">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5" name="Gleichschenkliges Dreieck 34"/>
            <p:cNvSpPr/>
            <p:nvPr/>
          </p:nvSpPr>
          <p:spPr bwMode="auto">
            <a:xfrm rot="5400000">
              <a:off x="1450848" y="3044952"/>
              <a:ext cx="1060704" cy="9144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cxnSp>
        <p:nvCxnSpPr>
          <p:cNvPr id="36" name="Gerade Verbindung 35"/>
          <p:cNvCxnSpPr/>
          <p:nvPr/>
        </p:nvCxnSpPr>
        <p:spPr bwMode="auto">
          <a:xfrm>
            <a:off x="2971799" y="4419599"/>
            <a:ext cx="3429001" cy="1"/>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a:off x="1828799" y="4419599"/>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Gerade Verbindung 17"/>
          <p:cNvCxnSpPr/>
          <p:nvPr/>
        </p:nvCxnSpPr>
        <p:spPr bwMode="auto">
          <a:xfrm>
            <a:off x="1219200" y="5029200"/>
            <a:ext cx="0" cy="1143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Gerade Verbindung 38"/>
          <p:cNvCxnSpPr/>
          <p:nvPr/>
        </p:nvCxnSpPr>
        <p:spPr bwMode="auto">
          <a:xfrm>
            <a:off x="2133600" y="4419600"/>
            <a:ext cx="0" cy="1143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Gerade Verbindung 40"/>
          <p:cNvCxnSpPr/>
          <p:nvPr/>
        </p:nvCxnSpPr>
        <p:spPr bwMode="auto">
          <a:xfrm>
            <a:off x="2286000" y="50292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45" name="Gruppieren 44"/>
          <p:cNvGrpSpPr/>
          <p:nvPr/>
        </p:nvGrpSpPr>
        <p:grpSpPr>
          <a:xfrm rot="5400000">
            <a:off x="2057400" y="5562600"/>
            <a:ext cx="304800" cy="304800"/>
            <a:chOff x="1219200" y="3733800"/>
            <a:chExt cx="1143000" cy="914400"/>
          </a:xfrm>
        </p:grpSpPr>
        <p:cxnSp>
          <p:nvCxnSpPr>
            <p:cNvPr id="46" name="Gerade Verbindung 45"/>
            <p:cNvCxnSpPr/>
            <p:nvPr/>
          </p:nvCxnSpPr>
          <p:spPr bwMode="auto">
            <a:xfrm>
              <a:off x="1219200" y="37338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Gerade Verbindung 46"/>
            <p:cNvCxnSpPr/>
            <p:nvPr/>
          </p:nvCxnSpPr>
          <p:spPr bwMode="auto">
            <a:xfrm>
              <a:off x="1219200" y="37338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a:off x="1219200" y="46482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Bogen 48"/>
            <p:cNvSpPr/>
            <p:nvPr/>
          </p:nvSpPr>
          <p:spPr bwMode="auto">
            <a:xfrm flipV="1">
              <a:off x="1524000" y="3733800"/>
              <a:ext cx="838200" cy="914400"/>
            </a:xfrm>
            <a:prstGeom prst="arc">
              <a:avLst>
                <a:gd name="adj1" fmla="val 16200000"/>
                <a:gd name="adj2" fmla="val 5490446"/>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cxnSp>
        <p:nvCxnSpPr>
          <p:cNvPr id="52" name="Gerade Verbindung 51"/>
          <p:cNvCxnSpPr/>
          <p:nvPr/>
        </p:nvCxnSpPr>
        <p:spPr bwMode="auto">
          <a:xfrm>
            <a:off x="2209800" y="58674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8" name="Gruppieren 57"/>
          <p:cNvGrpSpPr/>
          <p:nvPr/>
        </p:nvGrpSpPr>
        <p:grpSpPr>
          <a:xfrm>
            <a:off x="3581400" y="3581400"/>
            <a:ext cx="624052" cy="457200"/>
            <a:chOff x="1524000" y="2971800"/>
            <a:chExt cx="1447800" cy="1060704"/>
          </a:xfrm>
        </p:grpSpPr>
        <p:cxnSp>
          <p:nvCxnSpPr>
            <p:cNvPr id="59" name="Gerade Verbindung 58"/>
            <p:cNvCxnSpPr/>
            <p:nvPr/>
          </p:nvCxnSpPr>
          <p:spPr bwMode="auto">
            <a:xfrm>
              <a:off x="2438400" y="35052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0" name="Ellipse 59"/>
            <p:cNvSpPr/>
            <p:nvPr/>
          </p:nvSpPr>
          <p:spPr bwMode="auto">
            <a:xfrm>
              <a:off x="2438400" y="3352800"/>
              <a:ext cx="304800" cy="304800"/>
            </a:xfrm>
            <a:prstGeom prst="ellipse">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61" name="Gleichschenkliges Dreieck 60"/>
            <p:cNvSpPr/>
            <p:nvPr/>
          </p:nvSpPr>
          <p:spPr bwMode="auto">
            <a:xfrm rot="5400000">
              <a:off x="1450848" y="3044952"/>
              <a:ext cx="1060704" cy="9144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cxnSp>
        <p:nvCxnSpPr>
          <p:cNvPr id="62" name="Gerade Verbindung 61"/>
          <p:cNvCxnSpPr/>
          <p:nvPr/>
        </p:nvCxnSpPr>
        <p:spPr bwMode="auto">
          <a:xfrm>
            <a:off x="4190999" y="3809999"/>
            <a:ext cx="2438401" cy="1"/>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a:off x="3047999" y="3809999"/>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3200400" y="3810000"/>
            <a:ext cx="0" cy="1752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3352800" y="50292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66" name="Gruppieren 65"/>
          <p:cNvGrpSpPr/>
          <p:nvPr/>
        </p:nvGrpSpPr>
        <p:grpSpPr>
          <a:xfrm rot="5400000">
            <a:off x="3124200" y="5562600"/>
            <a:ext cx="304800" cy="304800"/>
            <a:chOff x="1219200" y="3733800"/>
            <a:chExt cx="1143000" cy="914400"/>
          </a:xfrm>
        </p:grpSpPr>
        <p:cxnSp>
          <p:nvCxnSpPr>
            <p:cNvPr id="67" name="Gerade Verbindung 66"/>
            <p:cNvCxnSpPr/>
            <p:nvPr/>
          </p:nvCxnSpPr>
          <p:spPr bwMode="auto">
            <a:xfrm>
              <a:off x="1219200" y="37338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 Verbindung 67"/>
            <p:cNvCxnSpPr/>
            <p:nvPr/>
          </p:nvCxnSpPr>
          <p:spPr bwMode="auto">
            <a:xfrm>
              <a:off x="1219200" y="37338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68"/>
            <p:cNvCxnSpPr/>
            <p:nvPr/>
          </p:nvCxnSpPr>
          <p:spPr bwMode="auto">
            <a:xfrm>
              <a:off x="1219200" y="46482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0" name="Bogen 69"/>
            <p:cNvSpPr/>
            <p:nvPr/>
          </p:nvSpPr>
          <p:spPr bwMode="auto">
            <a:xfrm flipV="1">
              <a:off x="1524000" y="3733800"/>
              <a:ext cx="838200" cy="914400"/>
            </a:xfrm>
            <a:prstGeom prst="arc">
              <a:avLst>
                <a:gd name="adj1" fmla="val 16200000"/>
                <a:gd name="adj2" fmla="val 5490446"/>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cxnSp>
        <p:nvCxnSpPr>
          <p:cNvPr id="71" name="Gerade Verbindung 70"/>
          <p:cNvCxnSpPr/>
          <p:nvPr/>
        </p:nvCxnSpPr>
        <p:spPr bwMode="auto">
          <a:xfrm>
            <a:off x="3276600" y="58674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76"/>
          <p:cNvCxnSpPr/>
          <p:nvPr/>
        </p:nvCxnSpPr>
        <p:spPr bwMode="auto">
          <a:xfrm>
            <a:off x="3276600" y="4419600"/>
            <a:ext cx="0" cy="1143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Gerade Verbindung 78"/>
          <p:cNvCxnSpPr/>
          <p:nvPr/>
        </p:nvCxnSpPr>
        <p:spPr bwMode="auto">
          <a:xfrm>
            <a:off x="4419600" y="3810000"/>
            <a:ext cx="0" cy="1752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79"/>
          <p:cNvCxnSpPr/>
          <p:nvPr/>
        </p:nvCxnSpPr>
        <p:spPr bwMode="auto">
          <a:xfrm>
            <a:off x="4572000" y="50292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81" name="Gruppieren 80"/>
          <p:cNvGrpSpPr/>
          <p:nvPr/>
        </p:nvGrpSpPr>
        <p:grpSpPr>
          <a:xfrm rot="5400000">
            <a:off x="4343400" y="5562600"/>
            <a:ext cx="304800" cy="304800"/>
            <a:chOff x="1219200" y="3733800"/>
            <a:chExt cx="1143000" cy="914400"/>
          </a:xfrm>
        </p:grpSpPr>
        <p:cxnSp>
          <p:nvCxnSpPr>
            <p:cNvPr id="82" name="Gerade Verbindung 81"/>
            <p:cNvCxnSpPr/>
            <p:nvPr/>
          </p:nvCxnSpPr>
          <p:spPr bwMode="auto">
            <a:xfrm>
              <a:off x="1219200" y="37338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Gerade Verbindung 82"/>
            <p:cNvCxnSpPr/>
            <p:nvPr/>
          </p:nvCxnSpPr>
          <p:spPr bwMode="auto">
            <a:xfrm>
              <a:off x="1219200" y="37338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a:off x="1219200" y="46482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5" name="Bogen 84"/>
            <p:cNvSpPr/>
            <p:nvPr/>
          </p:nvSpPr>
          <p:spPr bwMode="auto">
            <a:xfrm flipV="1">
              <a:off x="1524000" y="3733800"/>
              <a:ext cx="838200" cy="914400"/>
            </a:xfrm>
            <a:prstGeom prst="arc">
              <a:avLst>
                <a:gd name="adj1" fmla="val 16200000"/>
                <a:gd name="adj2" fmla="val 5490446"/>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cxnSp>
        <p:nvCxnSpPr>
          <p:cNvPr id="86" name="Gerade Verbindung 85"/>
          <p:cNvCxnSpPr/>
          <p:nvPr/>
        </p:nvCxnSpPr>
        <p:spPr bwMode="auto">
          <a:xfrm>
            <a:off x="4495800" y="58674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Gerade Verbindung 86"/>
          <p:cNvCxnSpPr/>
          <p:nvPr/>
        </p:nvCxnSpPr>
        <p:spPr bwMode="auto">
          <a:xfrm>
            <a:off x="4495800" y="4419600"/>
            <a:ext cx="0" cy="1143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90" name="Gruppieren 89"/>
          <p:cNvGrpSpPr/>
          <p:nvPr/>
        </p:nvGrpSpPr>
        <p:grpSpPr>
          <a:xfrm>
            <a:off x="4800600" y="2971800"/>
            <a:ext cx="624052" cy="457200"/>
            <a:chOff x="1524000" y="2971800"/>
            <a:chExt cx="1447800" cy="1060704"/>
          </a:xfrm>
        </p:grpSpPr>
        <p:cxnSp>
          <p:nvCxnSpPr>
            <p:cNvPr id="91" name="Gerade Verbindung 90"/>
            <p:cNvCxnSpPr/>
            <p:nvPr/>
          </p:nvCxnSpPr>
          <p:spPr bwMode="auto">
            <a:xfrm>
              <a:off x="2438400" y="35052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2" name="Ellipse 91"/>
            <p:cNvSpPr/>
            <p:nvPr/>
          </p:nvSpPr>
          <p:spPr bwMode="auto">
            <a:xfrm>
              <a:off x="2438400" y="3352800"/>
              <a:ext cx="304800" cy="304800"/>
            </a:xfrm>
            <a:prstGeom prst="ellipse">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93" name="Gleichschenkliges Dreieck 92"/>
            <p:cNvSpPr/>
            <p:nvPr/>
          </p:nvSpPr>
          <p:spPr bwMode="auto">
            <a:xfrm rot="5400000">
              <a:off x="1450848" y="3044952"/>
              <a:ext cx="1060704" cy="9144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cxnSp>
        <p:nvCxnSpPr>
          <p:cNvPr id="94" name="Gerade Verbindung 93"/>
          <p:cNvCxnSpPr/>
          <p:nvPr/>
        </p:nvCxnSpPr>
        <p:spPr bwMode="auto">
          <a:xfrm>
            <a:off x="5410199" y="3200399"/>
            <a:ext cx="1219201" cy="1"/>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Gerade Verbindung 94"/>
          <p:cNvCxnSpPr/>
          <p:nvPr/>
        </p:nvCxnSpPr>
        <p:spPr bwMode="auto">
          <a:xfrm flipV="1">
            <a:off x="914400" y="3200399"/>
            <a:ext cx="3886199" cy="1"/>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 name="Gerade Verbindung 95"/>
          <p:cNvCxnSpPr/>
          <p:nvPr/>
        </p:nvCxnSpPr>
        <p:spPr bwMode="auto">
          <a:xfrm>
            <a:off x="5638800" y="3810000"/>
            <a:ext cx="0" cy="1752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Gerade Verbindung 96"/>
          <p:cNvCxnSpPr/>
          <p:nvPr/>
        </p:nvCxnSpPr>
        <p:spPr bwMode="auto">
          <a:xfrm>
            <a:off x="5791200" y="50292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98" name="Gruppieren 97"/>
          <p:cNvGrpSpPr/>
          <p:nvPr/>
        </p:nvGrpSpPr>
        <p:grpSpPr>
          <a:xfrm rot="5400000">
            <a:off x="5486400" y="5562600"/>
            <a:ext cx="304800" cy="304800"/>
            <a:chOff x="1219200" y="3733800"/>
            <a:chExt cx="1143000" cy="914400"/>
          </a:xfrm>
        </p:grpSpPr>
        <p:cxnSp>
          <p:nvCxnSpPr>
            <p:cNvPr id="99" name="Gerade Verbindung 98"/>
            <p:cNvCxnSpPr/>
            <p:nvPr/>
          </p:nvCxnSpPr>
          <p:spPr bwMode="auto">
            <a:xfrm>
              <a:off x="1219200" y="37338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 name="Gerade Verbindung 99"/>
            <p:cNvCxnSpPr/>
            <p:nvPr/>
          </p:nvCxnSpPr>
          <p:spPr bwMode="auto">
            <a:xfrm>
              <a:off x="1219200" y="37338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Gerade Verbindung 100"/>
            <p:cNvCxnSpPr/>
            <p:nvPr/>
          </p:nvCxnSpPr>
          <p:spPr bwMode="auto">
            <a:xfrm>
              <a:off x="1219200" y="46482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2" name="Bogen 101"/>
            <p:cNvSpPr/>
            <p:nvPr/>
          </p:nvSpPr>
          <p:spPr bwMode="auto">
            <a:xfrm flipV="1">
              <a:off x="1524000" y="3733800"/>
              <a:ext cx="838200" cy="914400"/>
            </a:xfrm>
            <a:prstGeom prst="arc">
              <a:avLst>
                <a:gd name="adj1" fmla="val 16200000"/>
                <a:gd name="adj2" fmla="val 5490446"/>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cxnSp>
        <p:nvCxnSpPr>
          <p:cNvPr id="103" name="Gerade Verbindung 102"/>
          <p:cNvCxnSpPr/>
          <p:nvPr/>
        </p:nvCxnSpPr>
        <p:spPr bwMode="auto">
          <a:xfrm>
            <a:off x="5638800" y="58674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Gerade Verbindung 103"/>
          <p:cNvCxnSpPr/>
          <p:nvPr/>
        </p:nvCxnSpPr>
        <p:spPr bwMode="auto">
          <a:xfrm>
            <a:off x="5715000" y="4419600"/>
            <a:ext cx="0" cy="1143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Gerade Verbindung 104"/>
          <p:cNvCxnSpPr/>
          <p:nvPr/>
        </p:nvCxnSpPr>
        <p:spPr bwMode="auto">
          <a:xfrm>
            <a:off x="5562600" y="3200400"/>
            <a:ext cx="0" cy="2362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7" name="Gerade Verbindung 106"/>
          <p:cNvCxnSpPr/>
          <p:nvPr/>
        </p:nvCxnSpPr>
        <p:spPr bwMode="auto">
          <a:xfrm>
            <a:off x="4343400" y="3200400"/>
            <a:ext cx="0" cy="2362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 name="Gerade Verbindung 108"/>
          <p:cNvCxnSpPr/>
          <p:nvPr/>
        </p:nvCxnSpPr>
        <p:spPr bwMode="auto">
          <a:xfrm>
            <a:off x="5486400" y="2667000"/>
            <a:ext cx="0" cy="2895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 name="Gerade Verbindung 114"/>
          <p:cNvCxnSpPr/>
          <p:nvPr/>
        </p:nvCxnSpPr>
        <p:spPr bwMode="auto">
          <a:xfrm>
            <a:off x="914400" y="4419600"/>
            <a:ext cx="1066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 name="Gerade Verbindung 116"/>
          <p:cNvCxnSpPr/>
          <p:nvPr/>
        </p:nvCxnSpPr>
        <p:spPr bwMode="auto">
          <a:xfrm>
            <a:off x="914400" y="3810000"/>
            <a:ext cx="2209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0" name="Gerade Verbindung 119"/>
          <p:cNvCxnSpPr/>
          <p:nvPr/>
        </p:nvCxnSpPr>
        <p:spPr bwMode="auto">
          <a:xfrm>
            <a:off x="5410200" y="4419600"/>
            <a:ext cx="1219201" cy="1"/>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1" name="Gerade Verbindung 120"/>
          <p:cNvCxnSpPr/>
          <p:nvPr/>
        </p:nvCxnSpPr>
        <p:spPr bwMode="auto">
          <a:xfrm>
            <a:off x="5410200" y="5029200"/>
            <a:ext cx="1219201" cy="1"/>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366" name="Textfeld 14365"/>
          <p:cNvSpPr txBox="1"/>
          <p:nvPr/>
        </p:nvSpPr>
        <p:spPr>
          <a:xfrm>
            <a:off x="820657" y="4724400"/>
            <a:ext cx="372218" cy="276999"/>
          </a:xfrm>
          <a:prstGeom prst="rect">
            <a:avLst/>
          </a:prstGeom>
          <a:noFill/>
        </p:spPr>
        <p:txBody>
          <a:bodyPr wrap="none" rtlCol="0">
            <a:spAutoFit/>
          </a:bodyPr>
          <a:lstStyle/>
          <a:p>
            <a:r>
              <a:rPr lang="de-DE" dirty="0" smtClean="0"/>
              <a:t>A7</a:t>
            </a:r>
            <a:endParaRPr lang="de-DE" dirty="0"/>
          </a:p>
        </p:txBody>
      </p:sp>
      <p:sp>
        <p:nvSpPr>
          <p:cNvPr id="124" name="Textfeld 123"/>
          <p:cNvSpPr txBox="1"/>
          <p:nvPr/>
        </p:nvSpPr>
        <p:spPr>
          <a:xfrm>
            <a:off x="838200" y="4114800"/>
            <a:ext cx="372218" cy="276999"/>
          </a:xfrm>
          <a:prstGeom prst="rect">
            <a:avLst/>
          </a:prstGeom>
          <a:noFill/>
        </p:spPr>
        <p:txBody>
          <a:bodyPr wrap="none" rtlCol="0">
            <a:spAutoFit/>
          </a:bodyPr>
          <a:lstStyle/>
          <a:p>
            <a:r>
              <a:rPr lang="de-DE" dirty="0" smtClean="0"/>
              <a:t>A6</a:t>
            </a:r>
            <a:endParaRPr lang="de-DE" dirty="0"/>
          </a:p>
        </p:txBody>
      </p:sp>
      <p:sp>
        <p:nvSpPr>
          <p:cNvPr id="125" name="Textfeld 124"/>
          <p:cNvSpPr txBox="1"/>
          <p:nvPr/>
        </p:nvSpPr>
        <p:spPr>
          <a:xfrm>
            <a:off x="838199" y="3505200"/>
            <a:ext cx="372218" cy="276999"/>
          </a:xfrm>
          <a:prstGeom prst="rect">
            <a:avLst/>
          </a:prstGeom>
          <a:noFill/>
        </p:spPr>
        <p:txBody>
          <a:bodyPr wrap="none" rtlCol="0">
            <a:spAutoFit/>
          </a:bodyPr>
          <a:lstStyle/>
          <a:p>
            <a:r>
              <a:rPr lang="de-DE" dirty="0" smtClean="0"/>
              <a:t>A5</a:t>
            </a:r>
            <a:endParaRPr lang="de-DE" dirty="0"/>
          </a:p>
        </p:txBody>
      </p:sp>
      <p:sp>
        <p:nvSpPr>
          <p:cNvPr id="126" name="Textfeld 125"/>
          <p:cNvSpPr txBox="1"/>
          <p:nvPr/>
        </p:nvSpPr>
        <p:spPr>
          <a:xfrm>
            <a:off x="838200" y="2895600"/>
            <a:ext cx="372218" cy="276999"/>
          </a:xfrm>
          <a:prstGeom prst="rect">
            <a:avLst/>
          </a:prstGeom>
          <a:noFill/>
        </p:spPr>
        <p:txBody>
          <a:bodyPr wrap="none" rtlCol="0">
            <a:spAutoFit/>
          </a:bodyPr>
          <a:lstStyle/>
          <a:p>
            <a:r>
              <a:rPr lang="de-DE" dirty="0" smtClean="0"/>
              <a:t>A4</a:t>
            </a:r>
            <a:endParaRPr lang="de-DE" dirty="0"/>
          </a:p>
        </p:txBody>
      </p:sp>
      <p:sp>
        <p:nvSpPr>
          <p:cNvPr id="127" name="Textfeld 126"/>
          <p:cNvSpPr txBox="1"/>
          <p:nvPr/>
        </p:nvSpPr>
        <p:spPr>
          <a:xfrm>
            <a:off x="6044705" y="4724400"/>
            <a:ext cx="474810" cy="276999"/>
          </a:xfrm>
          <a:prstGeom prst="rect">
            <a:avLst/>
          </a:prstGeom>
          <a:noFill/>
        </p:spPr>
        <p:txBody>
          <a:bodyPr wrap="none" rtlCol="0">
            <a:spAutoFit/>
          </a:bodyPr>
          <a:lstStyle/>
          <a:p>
            <a:r>
              <a:rPr lang="de-DE" dirty="0" smtClean="0"/>
              <a:t>AP7</a:t>
            </a:r>
            <a:endParaRPr lang="de-DE" dirty="0"/>
          </a:p>
        </p:txBody>
      </p:sp>
    </p:spTree>
    <p:extLst>
      <p:ext uri="{BB962C8B-B14F-4D97-AF65-F5344CB8AC3E}">
        <p14:creationId xmlns:p14="http://schemas.microsoft.com/office/powerpoint/2010/main" val="2733919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Die Änderung am D2 (verursacht durch Änderung an Q1 wegen der Taktflanke </a:t>
            </a:r>
            <a:r>
              <a:rPr lang="de-DE" dirty="0" err="1"/>
              <a:t>Ck</a:t>
            </a:r>
            <a:r>
              <a:rPr lang="de-DE" dirty="0"/>
              <a:t>(i)) darf nicht passieren bevor das </a:t>
            </a:r>
            <a:r>
              <a:rPr lang="de-DE" dirty="0" err="1"/>
              <a:t>Latch</a:t>
            </a:r>
            <a:r>
              <a:rPr lang="de-DE" dirty="0"/>
              <a:t> 1 in Flipflop 2 in Speichermodus kommt</a:t>
            </a:r>
            <a:r>
              <a:rPr lang="de-DE" dirty="0" smtClean="0"/>
              <a:t>.</a:t>
            </a:r>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4</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2954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676400" y="43434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Textfeld 4"/>
          <p:cNvSpPr txBox="1"/>
          <p:nvPr/>
        </p:nvSpPr>
        <p:spPr>
          <a:xfrm>
            <a:off x="3810000" y="2667000"/>
            <a:ext cx="380232" cy="276999"/>
          </a:xfrm>
          <a:prstGeom prst="rect">
            <a:avLst/>
          </a:prstGeom>
          <a:noFill/>
        </p:spPr>
        <p:txBody>
          <a:bodyPr wrap="none" rtlCol="0">
            <a:spAutoFit/>
          </a:bodyPr>
          <a:lstStyle/>
          <a:p>
            <a:r>
              <a:rPr lang="de-DE" dirty="0" smtClean="0"/>
              <a:t>D2</a:t>
            </a:r>
            <a:endParaRPr lang="de-DE" dirty="0"/>
          </a:p>
        </p:txBody>
      </p:sp>
      <p:sp>
        <p:nvSpPr>
          <p:cNvPr id="69" name="Textfeld 68"/>
          <p:cNvSpPr txBox="1"/>
          <p:nvPr/>
        </p:nvSpPr>
        <p:spPr>
          <a:xfrm>
            <a:off x="2509791" y="2667000"/>
            <a:ext cx="389850" cy="276999"/>
          </a:xfrm>
          <a:prstGeom prst="rect">
            <a:avLst/>
          </a:prstGeom>
          <a:noFill/>
        </p:spPr>
        <p:txBody>
          <a:bodyPr wrap="none" rtlCol="0">
            <a:spAutoFit/>
          </a:bodyPr>
          <a:lstStyle/>
          <a:p>
            <a:r>
              <a:rPr lang="de-DE" dirty="0" smtClean="0"/>
              <a:t>Q1</a:t>
            </a:r>
            <a:endParaRPr lang="de-DE" dirty="0"/>
          </a:p>
        </p:txBody>
      </p:sp>
      <p:sp>
        <p:nvSpPr>
          <p:cNvPr id="70" name="Textfeld 69"/>
          <p:cNvSpPr txBox="1"/>
          <p:nvPr/>
        </p:nvSpPr>
        <p:spPr>
          <a:xfrm>
            <a:off x="1641935" y="2286000"/>
            <a:ext cx="458780" cy="276999"/>
          </a:xfrm>
          <a:prstGeom prst="rect">
            <a:avLst/>
          </a:prstGeom>
          <a:noFill/>
        </p:spPr>
        <p:txBody>
          <a:bodyPr wrap="none" rtlCol="0">
            <a:spAutoFit/>
          </a:bodyPr>
          <a:lstStyle/>
          <a:p>
            <a:r>
              <a:rPr lang="de-DE" dirty="0" smtClean="0"/>
              <a:t>FF1</a:t>
            </a:r>
            <a:endParaRPr lang="de-DE" dirty="0"/>
          </a:p>
        </p:txBody>
      </p:sp>
      <p:sp>
        <p:nvSpPr>
          <p:cNvPr id="71" name="Textfeld 70"/>
          <p:cNvSpPr txBox="1"/>
          <p:nvPr/>
        </p:nvSpPr>
        <p:spPr>
          <a:xfrm>
            <a:off x="4267200" y="2286000"/>
            <a:ext cx="458780" cy="276999"/>
          </a:xfrm>
          <a:prstGeom prst="rect">
            <a:avLst/>
          </a:prstGeom>
          <a:noFill/>
        </p:spPr>
        <p:txBody>
          <a:bodyPr wrap="none" rtlCol="0">
            <a:spAutoFit/>
          </a:bodyPr>
          <a:lstStyle/>
          <a:p>
            <a:r>
              <a:rPr lang="de-DE" dirty="0" smtClean="0"/>
              <a:t>FF2</a:t>
            </a:r>
            <a:endParaRPr lang="de-DE" dirty="0"/>
          </a:p>
        </p:txBody>
      </p:sp>
      <p:sp>
        <p:nvSpPr>
          <p:cNvPr id="72" name="Textfeld 71"/>
          <p:cNvSpPr txBox="1"/>
          <p:nvPr/>
        </p:nvSpPr>
        <p:spPr>
          <a:xfrm>
            <a:off x="4319298" y="3276600"/>
            <a:ext cx="354584" cy="276999"/>
          </a:xfrm>
          <a:prstGeom prst="rect">
            <a:avLst/>
          </a:prstGeom>
          <a:noFill/>
        </p:spPr>
        <p:txBody>
          <a:bodyPr wrap="none" rtlCol="0">
            <a:spAutoFit/>
          </a:bodyPr>
          <a:lstStyle/>
          <a:p>
            <a:r>
              <a:rPr lang="de-DE" dirty="0" smtClean="0"/>
              <a:t>L1</a:t>
            </a:r>
            <a:endParaRPr lang="de-DE" dirty="0"/>
          </a:p>
        </p:txBody>
      </p:sp>
      <p:sp>
        <p:nvSpPr>
          <p:cNvPr id="73" name="Textfeld 72"/>
          <p:cNvSpPr txBox="1"/>
          <p:nvPr/>
        </p:nvSpPr>
        <p:spPr>
          <a:xfrm>
            <a:off x="4800600" y="3276600"/>
            <a:ext cx="354584" cy="276999"/>
          </a:xfrm>
          <a:prstGeom prst="rect">
            <a:avLst/>
          </a:prstGeom>
          <a:noFill/>
        </p:spPr>
        <p:txBody>
          <a:bodyPr wrap="none" rtlCol="0">
            <a:spAutoFit/>
          </a:bodyPr>
          <a:lstStyle/>
          <a:p>
            <a:r>
              <a:rPr lang="de-DE" dirty="0" smtClean="0"/>
              <a:t>L2</a:t>
            </a:r>
            <a:endParaRPr lang="de-DE" dirty="0"/>
          </a:p>
        </p:txBody>
      </p:sp>
    </p:spTree>
    <p:extLst>
      <p:ext uri="{BB962C8B-B14F-4D97-AF65-F5344CB8AC3E}">
        <p14:creationId xmlns:p14="http://schemas.microsoft.com/office/powerpoint/2010/main" val="25155689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Ein </a:t>
            </a:r>
            <a:r>
              <a:rPr lang="de-DE" dirty="0" err="1" smtClean="0"/>
              <a:t>Prioritätskodierer</a:t>
            </a:r>
            <a:r>
              <a:rPr lang="de-DE" dirty="0" smtClean="0"/>
              <a:t> </a:t>
            </a:r>
            <a:r>
              <a:rPr lang="de-DE" dirty="0"/>
              <a:t>hat oft die Signale </a:t>
            </a:r>
            <a:r>
              <a:rPr lang="de-DE" dirty="0" err="1"/>
              <a:t>Prio_Input</a:t>
            </a:r>
            <a:r>
              <a:rPr lang="de-DE" dirty="0"/>
              <a:t> und </a:t>
            </a:r>
            <a:r>
              <a:rPr lang="de-DE" dirty="0" err="1" smtClean="0"/>
              <a:t>Prio_Output</a:t>
            </a:r>
            <a:r>
              <a:rPr lang="de-DE" dirty="0" smtClean="0"/>
              <a:t>, </a:t>
            </a:r>
            <a:r>
              <a:rPr lang="de-DE" dirty="0"/>
              <a:t>die benutzt werden können um größeren </a:t>
            </a:r>
            <a:r>
              <a:rPr lang="de-DE" dirty="0" err="1" smtClean="0"/>
              <a:t>Kodierer</a:t>
            </a:r>
            <a:r>
              <a:rPr lang="de-DE" dirty="0" smtClean="0"/>
              <a:t> </a:t>
            </a:r>
            <a:r>
              <a:rPr lang="de-DE" dirty="0"/>
              <a:t>als Kaskade von mehreren kleineren zu realisieren.</a:t>
            </a:r>
          </a:p>
          <a:p>
            <a:r>
              <a:rPr lang="de-DE" dirty="0" err="1"/>
              <a:t>Prio</a:t>
            </a:r>
            <a:r>
              <a:rPr lang="de-DE" dirty="0"/>
              <a:t> Output ist die ODER Funktion vom </a:t>
            </a:r>
            <a:r>
              <a:rPr lang="de-DE" dirty="0" err="1"/>
              <a:t>Prio_Input</a:t>
            </a:r>
            <a:r>
              <a:rPr lang="de-DE" dirty="0"/>
              <a:t> und allen Eingängen.</a:t>
            </a:r>
          </a:p>
          <a:p>
            <a:r>
              <a:rPr lang="de-DE" dirty="0"/>
              <a:t>Die Ausgänge sind nur dann Aktiv wenn </a:t>
            </a:r>
            <a:r>
              <a:rPr lang="de-DE" dirty="0" err="1"/>
              <a:t>Prio</a:t>
            </a:r>
            <a:r>
              <a:rPr lang="de-DE" dirty="0"/>
              <a:t> Input = 0 ist.</a:t>
            </a:r>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40</a:t>
            </a:fld>
            <a:endParaRPr lang="de-DE" altLang="de-DE"/>
          </a:p>
        </p:txBody>
      </p:sp>
    </p:spTree>
    <p:extLst>
      <p:ext uri="{BB962C8B-B14F-4D97-AF65-F5344CB8AC3E}">
        <p14:creationId xmlns:p14="http://schemas.microsoft.com/office/powerpoint/2010/main" val="12511842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ctrTitle"/>
          </p:nvPr>
        </p:nvSpPr>
        <p:spPr/>
        <p:txBody>
          <a:bodyPr/>
          <a:lstStyle/>
          <a:p>
            <a:r>
              <a:rPr lang="de-DE" dirty="0" smtClean="0"/>
              <a:t>Minimierung von Schaltfunktionen</a:t>
            </a:r>
            <a:br>
              <a:rPr lang="de-DE" dirty="0" smtClean="0"/>
            </a:br>
            <a:r>
              <a:rPr lang="de-DE" dirty="0" err="1" smtClean="0"/>
              <a:t>Karnaugh</a:t>
            </a:r>
            <a:r>
              <a:rPr lang="de-DE" dirty="0" smtClean="0"/>
              <a:t> Tabellen</a:t>
            </a:r>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41</a:t>
            </a:fld>
            <a:endParaRPr lang="de-DE" altLang="de-DE"/>
          </a:p>
        </p:txBody>
      </p:sp>
    </p:spTree>
    <p:extLst>
      <p:ext uri="{BB962C8B-B14F-4D97-AF65-F5344CB8AC3E}">
        <p14:creationId xmlns:p14="http://schemas.microsoft.com/office/powerpoint/2010/main" val="9174028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err="1"/>
              <a:t>Karnaugh</a:t>
            </a:r>
            <a:r>
              <a:rPr lang="de-DE" dirty="0"/>
              <a:t> </a:t>
            </a:r>
            <a:r>
              <a:rPr lang="de-DE" dirty="0" smtClean="0"/>
              <a:t>Tabellen</a:t>
            </a:r>
          </a:p>
          <a:p>
            <a:r>
              <a:rPr lang="de-DE" dirty="0" smtClean="0"/>
              <a:t>Kombinatorische </a:t>
            </a:r>
            <a:r>
              <a:rPr lang="de-DE" dirty="0"/>
              <a:t>Tabelle </a:t>
            </a:r>
            <a:r>
              <a:rPr lang="de-DE" dirty="0" smtClean="0"/>
              <a:t>kann man als z.B. disjunktive </a:t>
            </a:r>
            <a:r>
              <a:rPr lang="de-DE" dirty="0"/>
              <a:t>Normalform </a:t>
            </a:r>
            <a:r>
              <a:rPr lang="de-DE" dirty="0" smtClean="0"/>
              <a:t>darstellen</a:t>
            </a:r>
          </a:p>
          <a:p>
            <a:r>
              <a:rPr lang="de-DE" dirty="0"/>
              <a:t>Jeder Zeile mit </a:t>
            </a:r>
            <a:r>
              <a:rPr lang="de-DE" dirty="0" smtClean="0"/>
              <a:t>1 entspricht </a:t>
            </a:r>
            <a:r>
              <a:rPr lang="de-DE" dirty="0"/>
              <a:t>eine UND </a:t>
            </a:r>
            <a:r>
              <a:rPr lang="de-DE" dirty="0" smtClean="0"/>
              <a:t>Funktion -&gt; </a:t>
            </a:r>
            <a:r>
              <a:rPr lang="de-DE" dirty="0"/>
              <a:t>die Gesamttabelle ist ODER Funktion von einzelnen </a:t>
            </a:r>
            <a:r>
              <a:rPr lang="de-DE" dirty="0" smtClean="0"/>
              <a:t>Zeilen</a:t>
            </a:r>
          </a:p>
          <a:p>
            <a:r>
              <a:rPr lang="de-DE" dirty="0"/>
              <a:t>Normalform </a:t>
            </a:r>
            <a:r>
              <a:rPr lang="de-DE" dirty="0" smtClean="0"/>
              <a:t>kann oft </a:t>
            </a:r>
            <a:r>
              <a:rPr lang="de-DE" dirty="0"/>
              <a:t>vereinfacht </a:t>
            </a:r>
            <a:r>
              <a:rPr lang="de-DE" dirty="0" smtClean="0"/>
              <a:t>werden</a:t>
            </a:r>
          </a:p>
          <a:p>
            <a:r>
              <a:rPr lang="de-DE" dirty="0" smtClean="0"/>
              <a:t>Bsp. AB </a:t>
            </a:r>
            <a:r>
              <a:rPr lang="de-DE" dirty="0"/>
              <a:t>|| !AB = </a:t>
            </a:r>
            <a:r>
              <a:rPr lang="de-DE" dirty="0" smtClean="0"/>
              <a:t>B</a:t>
            </a:r>
            <a:endParaRPr lang="de-DE" dirty="0" smtClean="0"/>
          </a:p>
          <a:p>
            <a:endParaRPr lang="de-DE" dirty="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42</a:t>
            </a:fld>
            <a:endParaRPr lang="de-DE" altLang="de-DE"/>
          </a:p>
        </p:txBody>
      </p:sp>
    </p:spTree>
    <p:extLst>
      <p:ext uri="{BB962C8B-B14F-4D97-AF65-F5344CB8AC3E}">
        <p14:creationId xmlns:p14="http://schemas.microsoft.com/office/powerpoint/2010/main" val="33365266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err="1"/>
              <a:t>Karnaugh</a:t>
            </a:r>
            <a:r>
              <a:rPr lang="de-DE" dirty="0"/>
              <a:t>-Tabelle ist eine Graphische Darstellung der </a:t>
            </a:r>
            <a:r>
              <a:rPr lang="de-DE" dirty="0" smtClean="0"/>
              <a:t>Wahrheitstabelle. </a:t>
            </a:r>
            <a:r>
              <a:rPr lang="de-DE" dirty="0"/>
              <a:t>Es ist aus einer </a:t>
            </a:r>
            <a:r>
              <a:rPr lang="de-DE" dirty="0" err="1"/>
              <a:t>Kanaugh</a:t>
            </a:r>
            <a:r>
              <a:rPr lang="de-DE" dirty="0"/>
              <a:t>-Tabelle leicht zu erkennen ob eine Normalform vereinfacht werden kann und wie</a:t>
            </a:r>
            <a:r>
              <a:rPr lang="de-DE" dirty="0" smtClean="0"/>
              <a:t>.</a:t>
            </a:r>
          </a:p>
          <a:p>
            <a:r>
              <a:rPr lang="de-DE" dirty="0"/>
              <a:t>Eine </a:t>
            </a:r>
            <a:r>
              <a:rPr lang="de-DE" dirty="0" err="1"/>
              <a:t>Karnaugh</a:t>
            </a:r>
            <a:r>
              <a:rPr lang="de-DE" dirty="0"/>
              <a:t>-Tabelle für n Eingangsvariablen hat 2^n Felder</a:t>
            </a:r>
            <a:r>
              <a:rPr lang="de-DE" dirty="0" smtClean="0"/>
              <a:t>.</a:t>
            </a:r>
          </a:p>
          <a:p>
            <a:r>
              <a:rPr lang="de-DE" dirty="0"/>
              <a:t>Am Rand der Tabelle werden die Variablen beschriftet – jede Zeile gehört einer Variable </a:t>
            </a:r>
            <a:r>
              <a:rPr lang="de-DE" dirty="0" smtClean="0"/>
              <a:t>(negiert </a:t>
            </a:r>
            <a:r>
              <a:rPr lang="de-DE" dirty="0"/>
              <a:t>oder </a:t>
            </a:r>
            <a:r>
              <a:rPr lang="de-DE" dirty="0" smtClean="0"/>
              <a:t>nicht-negiert</a:t>
            </a:r>
            <a:r>
              <a:rPr lang="de-DE" dirty="0"/>
              <a:t>) oder einem Produkt von zwei/drei (negierten oder nicht-negierten) Variablen – die negierte Variable wird mit Null oder !</a:t>
            </a:r>
            <a:r>
              <a:rPr lang="de-DE" dirty="0" err="1"/>
              <a:t>Xi</a:t>
            </a:r>
            <a:r>
              <a:rPr lang="de-DE" dirty="0"/>
              <a:t> beschriftet</a:t>
            </a:r>
            <a:r>
              <a:rPr lang="de-DE" dirty="0" smtClean="0"/>
              <a:t>.</a:t>
            </a:r>
          </a:p>
          <a:p>
            <a:r>
              <a:rPr lang="de-DE" dirty="0"/>
              <a:t>Wichtig ist, dass sich horizontal und vertikal benachbarte Felder nur in genau einer Variablen unterscheiden dürfen. </a:t>
            </a:r>
            <a:r>
              <a:rPr lang="de-DE" dirty="0" smtClean="0"/>
              <a:t>Gray </a:t>
            </a:r>
            <a:r>
              <a:rPr lang="de-DE" dirty="0"/>
              <a:t>Code wird verwendet</a:t>
            </a:r>
            <a:r>
              <a:rPr lang="de-DE" dirty="0" smtClean="0"/>
              <a:t>.</a:t>
            </a:r>
          </a:p>
          <a:p>
            <a:r>
              <a:rPr lang="de-DE" dirty="0"/>
              <a:t>Mithilfe von Wahrheitstabelle wird in einzelnen Feldern Eins eigetragen wenn für die gegebene Variablen-Kombination die entsprechende Zeile eins ist</a:t>
            </a:r>
            <a:r>
              <a:rPr lang="de-DE" dirty="0" smtClean="0"/>
              <a:t>.</a:t>
            </a:r>
          </a:p>
          <a:p>
            <a:r>
              <a:rPr lang="de-DE" dirty="0" err="1"/>
              <a:t>Karnaugh</a:t>
            </a:r>
            <a:r>
              <a:rPr lang="de-DE" dirty="0"/>
              <a:t>-Diagramme eignen sich für die Vereinfachung von Funktionen mit maximal ca. 4–6 Eingangsvariablen; bis 4 Variablen sind sie übersichtlich</a:t>
            </a:r>
            <a:r>
              <a:rPr lang="de-DE" dirty="0" smtClean="0"/>
              <a:t>.</a:t>
            </a:r>
          </a:p>
          <a:p>
            <a:endParaRPr lang="de-DE" dirty="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43</a:t>
            </a:fld>
            <a:endParaRPr lang="de-DE" altLang="de-DE"/>
          </a:p>
        </p:txBody>
      </p:sp>
    </p:spTree>
    <p:extLst>
      <p:ext uri="{BB962C8B-B14F-4D97-AF65-F5344CB8AC3E}">
        <p14:creationId xmlns:p14="http://schemas.microsoft.com/office/powerpoint/2010/main" val="37476132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smtClean="0"/>
              <a:t>Y = DCBA + DCB!A + D!CBA D!CB!A = DB</a:t>
            </a:r>
          </a:p>
          <a:p>
            <a:endParaRPr lang="de-DE" dirty="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44</a:t>
            </a:fld>
            <a:endParaRPr lang="de-DE" altLang="de-DE"/>
          </a:p>
        </p:txBody>
      </p:sp>
      <p:graphicFrame>
        <p:nvGraphicFramePr>
          <p:cNvPr id="4" name="Tabelle 3"/>
          <p:cNvGraphicFramePr>
            <a:graphicFrameLocks noGrp="1"/>
          </p:cNvGraphicFramePr>
          <p:nvPr>
            <p:extLst>
              <p:ext uri="{D42A27DB-BD31-4B8C-83A1-F6EECF244321}">
                <p14:modId xmlns:p14="http://schemas.microsoft.com/office/powerpoint/2010/main" val="1309239320"/>
              </p:ext>
            </p:extLst>
          </p:nvPr>
        </p:nvGraphicFramePr>
        <p:xfrm>
          <a:off x="1524000" y="3403600"/>
          <a:ext cx="6096000" cy="185420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r>
                        <a:rPr lang="de-DE" dirty="0" smtClean="0"/>
                        <a:t>DC/BA</a:t>
                      </a:r>
                      <a:endParaRPr lang="de-DE" dirty="0"/>
                    </a:p>
                  </a:txBody>
                  <a:tcPr/>
                </a:tc>
                <a:tc>
                  <a:txBody>
                    <a:bodyPr/>
                    <a:lstStyle/>
                    <a:p>
                      <a:r>
                        <a:rPr lang="de-DE" dirty="0" smtClean="0"/>
                        <a:t>00</a:t>
                      </a:r>
                      <a:endParaRPr lang="de-DE" dirty="0"/>
                    </a:p>
                  </a:txBody>
                  <a:tcPr/>
                </a:tc>
                <a:tc>
                  <a:txBody>
                    <a:bodyPr/>
                    <a:lstStyle/>
                    <a:p>
                      <a:r>
                        <a:rPr lang="de-DE" dirty="0" smtClean="0"/>
                        <a:t>01</a:t>
                      </a:r>
                      <a:endParaRPr lang="de-DE" dirty="0"/>
                    </a:p>
                  </a:txBody>
                  <a:tcPr/>
                </a:tc>
                <a:tc>
                  <a:txBody>
                    <a:bodyPr/>
                    <a:lstStyle/>
                    <a:p>
                      <a:r>
                        <a:rPr lang="de-DE" dirty="0" smtClean="0"/>
                        <a:t>11</a:t>
                      </a:r>
                      <a:endParaRPr lang="de-DE" dirty="0"/>
                    </a:p>
                  </a:txBody>
                  <a:tcPr/>
                </a:tc>
                <a:tc>
                  <a:txBody>
                    <a:bodyPr/>
                    <a:lstStyle/>
                    <a:p>
                      <a:r>
                        <a:rPr lang="de-DE" dirty="0" smtClean="0"/>
                        <a:t>10</a:t>
                      </a:r>
                      <a:endParaRPr lang="de-DE" dirty="0"/>
                    </a:p>
                  </a:txBody>
                  <a:tcPr/>
                </a:tc>
              </a:tr>
              <a:tr h="370840">
                <a:tc>
                  <a:txBody>
                    <a:bodyPr/>
                    <a:lstStyle/>
                    <a:p>
                      <a:r>
                        <a:rPr lang="de-DE" dirty="0" smtClean="0"/>
                        <a:t>00</a:t>
                      </a:r>
                      <a:endParaRPr lang="de-DE" dirty="0"/>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r>
              <a:tr h="370840">
                <a:tc>
                  <a:txBody>
                    <a:bodyPr/>
                    <a:lstStyle/>
                    <a:p>
                      <a:r>
                        <a:rPr lang="de-DE" dirty="0" smtClean="0"/>
                        <a:t>01</a:t>
                      </a:r>
                      <a:endParaRPr lang="de-DE" dirty="0"/>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r>
              <a:tr h="370840">
                <a:tc>
                  <a:txBody>
                    <a:bodyPr/>
                    <a:lstStyle/>
                    <a:p>
                      <a:r>
                        <a:rPr lang="de-DE" dirty="0" smtClean="0"/>
                        <a:t>11</a:t>
                      </a:r>
                      <a:endParaRPr lang="de-DE" dirty="0"/>
                    </a:p>
                  </a:txBody>
                  <a:tcPr/>
                </a:tc>
                <a:tc>
                  <a:txBody>
                    <a:bodyPr/>
                    <a:lstStyle/>
                    <a:p>
                      <a:endParaRPr lang="de-DE"/>
                    </a:p>
                  </a:txBody>
                  <a:tcPr/>
                </a:tc>
                <a:tc>
                  <a:txBody>
                    <a:bodyPr/>
                    <a:lstStyle/>
                    <a:p>
                      <a:endParaRPr lang="de-DE"/>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10</a:t>
                      </a:r>
                      <a:endParaRPr lang="de-DE" dirty="0"/>
                    </a:p>
                  </a:txBody>
                  <a:tcPr/>
                </a:tc>
                <a:tc>
                  <a:txBody>
                    <a:bodyPr/>
                    <a:lstStyle/>
                    <a:p>
                      <a:endParaRPr lang="de-DE"/>
                    </a:p>
                  </a:txBody>
                  <a:tcPr/>
                </a:tc>
                <a:tc>
                  <a:txBody>
                    <a:bodyPr/>
                    <a:lstStyle/>
                    <a:p>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bl>
          </a:graphicData>
        </a:graphic>
      </p:graphicFrame>
      <p:cxnSp>
        <p:nvCxnSpPr>
          <p:cNvPr id="6" name="Gerade Verbindung 5"/>
          <p:cNvCxnSpPr/>
          <p:nvPr/>
        </p:nvCxnSpPr>
        <p:spPr bwMode="auto">
          <a:xfrm>
            <a:off x="3962400" y="31242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a:off x="5181600" y="54864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feld 9"/>
          <p:cNvSpPr txBox="1"/>
          <p:nvPr/>
        </p:nvSpPr>
        <p:spPr>
          <a:xfrm>
            <a:off x="3265437" y="2971800"/>
            <a:ext cx="461986" cy="276999"/>
          </a:xfrm>
          <a:prstGeom prst="rect">
            <a:avLst/>
          </a:prstGeom>
          <a:noFill/>
        </p:spPr>
        <p:txBody>
          <a:bodyPr wrap="none" rtlCol="0">
            <a:spAutoFit/>
          </a:bodyPr>
          <a:lstStyle/>
          <a:p>
            <a:r>
              <a:rPr lang="de-DE" dirty="0" smtClean="0"/>
              <a:t>A=1</a:t>
            </a:r>
            <a:endParaRPr lang="de-DE" dirty="0"/>
          </a:p>
        </p:txBody>
      </p:sp>
      <p:sp>
        <p:nvSpPr>
          <p:cNvPr id="12" name="Textfeld 11"/>
          <p:cNvSpPr txBox="1"/>
          <p:nvPr/>
        </p:nvSpPr>
        <p:spPr>
          <a:xfrm>
            <a:off x="4637037" y="5334000"/>
            <a:ext cx="461986" cy="276999"/>
          </a:xfrm>
          <a:prstGeom prst="rect">
            <a:avLst/>
          </a:prstGeom>
          <a:noFill/>
        </p:spPr>
        <p:txBody>
          <a:bodyPr wrap="none" rtlCol="0">
            <a:spAutoFit/>
          </a:bodyPr>
          <a:lstStyle/>
          <a:p>
            <a:r>
              <a:rPr lang="de-DE" dirty="0" smtClean="0"/>
              <a:t>B=1</a:t>
            </a:r>
            <a:endParaRPr lang="de-DE" dirty="0"/>
          </a:p>
        </p:txBody>
      </p:sp>
      <p:cxnSp>
        <p:nvCxnSpPr>
          <p:cNvPr id="13" name="Gerade Verbindung 12"/>
          <p:cNvCxnSpPr/>
          <p:nvPr/>
        </p:nvCxnSpPr>
        <p:spPr bwMode="auto">
          <a:xfrm>
            <a:off x="1371600" y="4191000"/>
            <a:ext cx="0" cy="685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Textfeld 14"/>
          <p:cNvSpPr txBox="1"/>
          <p:nvPr/>
        </p:nvSpPr>
        <p:spPr>
          <a:xfrm>
            <a:off x="910393" y="4419600"/>
            <a:ext cx="470001" cy="276999"/>
          </a:xfrm>
          <a:prstGeom prst="rect">
            <a:avLst/>
          </a:prstGeom>
          <a:noFill/>
        </p:spPr>
        <p:txBody>
          <a:bodyPr wrap="none" rtlCol="0">
            <a:spAutoFit/>
          </a:bodyPr>
          <a:lstStyle/>
          <a:p>
            <a:r>
              <a:rPr lang="de-DE" dirty="0" smtClean="0"/>
              <a:t>C=1</a:t>
            </a:r>
            <a:endParaRPr lang="de-DE" dirty="0"/>
          </a:p>
        </p:txBody>
      </p:sp>
      <p:cxnSp>
        <p:nvCxnSpPr>
          <p:cNvPr id="16" name="Gerade Verbindung 15"/>
          <p:cNvCxnSpPr/>
          <p:nvPr/>
        </p:nvCxnSpPr>
        <p:spPr bwMode="auto">
          <a:xfrm>
            <a:off x="7772400" y="44958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Textfeld 17"/>
          <p:cNvSpPr txBox="1"/>
          <p:nvPr/>
        </p:nvSpPr>
        <p:spPr>
          <a:xfrm>
            <a:off x="7848600" y="4724400"/>
            <a:ext cx="470001" cy="276999"/>
          </a:xfrm>
          <a:prstGeom prst="rect">
            <a:avLst/>
          </a:prstGeom>
          <a:noFill/>
        </p:spPr>
        <p:txBody>
          <a:bodyPr wrap="none" rtlCol="0">
            <a:spAutoFit/>
          </a:bodyPr>
          <a:lstStyle/>
          <a:p>
            <a:r>
              <a:rPr lang="de-DE" dirty="0" smtClean="0"/>
              <a:t>D=1</a:t>
            </a:r>
            <a:endParaRPr lang="de-DE" dirty="0"/>
          </a:p>
        </p:txBody>
      </p:sp>
      <p:sp>
        <p:nvSpPr>
          <p:cNvPr id="17" name="Ellipse 16"/>
          <p:cNvSpPr/>
          <p:nvPr/>
        </p:nvSpPr>
        <p:spPr bwMode="auto">
          <a:xfrm>
            <a:off x="5105400" y="4343400"/>
            <a:ext cx="533400" cy="6096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0" name="Gerade Verbindung mit Pfeil 19"/>
          <p:cNvCxnSpPr/>
          <p:nvPr/>
        </p:nvCxnSpPr>
        <p:spPr bwMode="auto">
          <a:xfrm flipH="1" flipV="1">
            <a:off x="1828800" y="990600"/>
            <a:ext cx="3429000" cy="3276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Ellipse 22"/>
          <p:cNvSpPr/>
          <p:nvPr/>
        </p:nvSpPr>
        <p:spPr bwMode="auto">
          <a:xfrm>
            <a:off x="6324600" y="4343400"/>
            <a:ext cx="533400" cy="6096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5" name="Gerade Verbindung mit Pfeil 24"/>
          <p:cNvCxnSpPr/>
          <p:nvPr/>
        </p:nvCxnSpPr>
        <p:spPr bwMode="auto">
          <a:xfrm flipH="1" flipV="1">
            <a:off x="2819400" y="990600"/>
            <a:ext cx="3505200" cy="3352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Freihandform 25"/>
          <p:cNvSpPr/>
          <p:nvPr/>
        </p:nvSpPr>
        <p:spPr bwMode="auto">
          <a:xfrm>
            <a:off x="2967221" y="1162050"/>
            <a:ext cx="2233429" cy="4154762"/>
          </a:xfrm>
          <a:custGeom>
            <a:avLst/>
            <a:gdLst>
              <a:gd name="connsiteX0" fmla="*/ 2233429 w 2233429"/>
              <a:gd name="connsiteY0" fmla="*/ 3924300 h 4154762"/>
              <a:gd name="connsiteX1" fmla="*/ 99829 w 2233429"/>
              <a:gd name="connsiteY1" fmla="*/ 3724275 h 4154762"/>
              <a:gd name="connsiteX2" fmla="*/ 547504 w 2233429"/>
              <a:gd name="connsiteY2" fmla="*/ 0 h 4154762"/>
            </a:gdLst>
            <a:ahLst/>
            <a:cxnLst>
              <a:cxn ang="0">
                <a:pos x="connsiteX0" y="connsiteY0"/>
              </a:cxn>
              <a:cxn ang="0">
                <a:pos x="connsiteX1" y="connsiteY1"/>
              </a:cxn>
              <a:cxn ang="0">
                <a:pos x="connsiteX2" y="connsiteY2"/>
              </a:cxn>
            </a:cxnLst>
            <a:rect l="l" t="t" r="r" b="b"/>
            <a:pathLst>
              <a:path w="2233429" h="4154762">
                <a:moveTo>
                  <a:pt x="2233429" y="3924300"/>
                </a:moveTo>
                <a:cubicBezTo>
                  <a:pt x="1307122" y="4151312"/>
                  <a:pt x="380816" y="4378325"/>
                  <a:pt x="99829" y="3724275"/>
                </a:cubicBezTo>
                <a:cubicBezTo>
                  <a:pt x="-181159" y="3070225"/>
                  <a:pt x="183172" y="1535112"/>
                  <a:pt x="547504" y="0"/>
                </a:cubicBezTo>
              </a:path>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37742775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pPr marL="0" indent="0">
              <a:buNone/>
            </a:pPr>
            <a:r>
              <a:rPr lang="de-DE" dirty="0" smtClean="0"/>
              <a:t>Wenn wir ein Block </a:t>
            </a:r>
            <a:r>
              <a:rPr lang="de-DE" dirty="0"/>
              <a:t>mit Einsen </a:t>
            </a:r>
            <a:r>
              <a:rPr lang="de-DE" dirty="0" smtClean="0"/>
              <a:t>haben </a:t>
            </a:r>
            <a:r>
              <a:rPr lang="de-DE" dirty="0"/>
              <a:t>und wenn in </a:t>
            </a:r>
            <a:r>
              <a:rPr lang="de-DE" dirty="0" smtClean="0"/>
              <a:t>diesem Block </a:t>
            </a:r>
            <a:r>
              <a:rPr lang="de-DE" dirty="0"/>
              <a:t>einige Variablen </a:t>
            </a:r>
            <a:r>
              <a:rPr lang="de-DE" dirty="0" smtClean="0"/>
              <a:t>alle </a:t>
            </a:r>
            <a:r>
              <a:rPr lang="de-DE" dirty="0"/>
              <a:t>Kombinationen durchlaufen, können wir diese aus dem UND Produkt eliminieren. </a:t>
            </a:r>
            <a:r>
              <a:rPr lang="de-DE" dirty="0" smtClean="0"/>
              <a:t>Der </a:t>
            </a:r>
            <a:r>
              <a:rPr lang="de-DE" dirty="0"/>
              <a:t>Block wird nur durch die Feste Variablen dargestellt</a:t>
            </a:r>
            <a:r>
              <a:rPr lang="de-DE" dirty="0" smtClean="0"/>
              <a:t>.</a:t>
            </a:r>
          </a:p>
          <a:p>
            <a:pPr marL="0" indent="0">
              <a:buNone/>
            </a:pPr>
            <a:r>
              <a:rPr lang="de-DE" dirty="0" smtClean="0"/>
              <a:t>Y=CDB</a:t>
            </a:r>
            <a:endParaRPr lang="de-DE" dirty="0"/>
          </a:p>
          <a:p>
            <a:endParaRPr lang="de-DE" dirty="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45</a:t>
            </a:fld>
            <a:endParaRPr lang="de-DE" altLang="de-DE"/>
          </a:p>
        </p:txBody>
      </p:sp>
      <p:graphicFrame>
        <p:nvGraphicFramePr>
          <p:cNvPr id="4" name="Tabelle 3"/>
          <p:cNvGraphicFramePr>
            <a:graphicFrameLocks noGrp="1"/>
          </p:cNvGraphicFramePr>
          <p:nvPr>
            <p:extLst>
              <p:ext uri="{D42A27DB-BD31-4B8C-83A1-F6EECF244321}">
                <p14:modId xmlns:p14="http://schemas.microsoft.com/office/powerpoint/2010/main" val="3186871450"/>
              </p:ext>
            </p:extLst>
          </p:nvPr>
        </p:nvGraphicFramePr>
        <p:xfrm>
          <a:off x="1524000" y="3403600"/>
          <a:ext cx="6096000" cy="185420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r>
                        <a:rPr lang="de-DE" dirty="0" smtClean="0"/>
                        <a:t>DC/BA</a:t>
                      </a:r>
                      <a:endParaRPr lang="de-DE" dirty="0"/>
                    </a:p>
                  </a:txBody>
                  <a:tcPr/>
                </a:tc>
                <a:tc>
                  <a:txBody>
                    <a:bodyPr/>
                    <a:lstStyle/>
                    <a:p>
                      <a:r>
                        <a:rPr lang="de-DE" dirty="0" smtClean="0"/>
                        <a:t>00</a:t>
                      </a:r>
                      <a:endParaRPr lang="de-DE" dirty="0"/>
                    </a:p>
                  </a:txBody>
                  <a:tcPr/>
                </a:tc>
                <a:tc>
                  <a:txBody>
                    <a:bodyPr/>
                    <a:lstStyle/>
                    <a:p>
                      <a:r>
                        <a:rPr lang="de-DE" dirty="0" smtClean="0"/>
                        <a:t>01</a:t>
                      </a:r>
                      <a:endParaRPr lang="de-DE" dirty="0"/>
                    </a:p>
                  </a:txBody>
                  <a:tcPr/>
                </a:tc>
                <a:tc>
                  <a:txBody>
                    <a:bodyPr/>
                    <a:lstStyle/>
                    <a:p>
                      <a:r>
                        <a:rPr lang="de-DE" dirty="0" smtClean="0"/>
                        <a:t>11</a:t>
                      </a:r>
                      <a:endParaRPr lang="de-DE" dirty="0"/>
                    </a:p>
                  </a:txBody>
                  <a:tcPr/>
                </a:tc>
                <a:tc>
                  <a:txBody>
                    <a:bodyPr/>
                    <a:lstStyle/>
                    <a:p>
                      <a:r>
                        <a:rPr lang="de-DE" dirty="0" smtClean="0"/>
                        <a:t>10</a:t>
                      </a:r>
                      <a:endParaRPr lang="de-DE" dirty="0"/>
                    </a:p>
                  </a:txBody>
                  <a:tcPr/>
                </a:tc>
              </a:tr>
              <a:tr h="370840">
                <a:tc>
                  <a:txBody>
                    <a:bodyPr/>
                    <a:lstStyle/>
                    <a:p>
                      <a:r>
                        <a:rPr lang="de-DE" dirty="0" smtClean="0"/>
                        <a:t>00</a:t>
                      </a:r>
                      <a:endParaRPr lang="de-DE" dirty="0"/>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r>
              <a:tr h="370840">
                <a:tc>
                  <a:txBody>
                    <a:bodyPr/>
                    <a:lstStyle/>
                    <a:p>
                      <a:r>
                        <a:rPr lang="de-DE" dirty="0" smtClean="0"/>
                        <a:t>01</a:t>
                      </a:r>
                      <a:endParaRPr lang="de-DE" dirty="0"/>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r>
              <a:tr h="370840">
                <a:tc>
                  <a:txBody>
                    <a:bodyPr/>
                    <a:lstStyle/>
                    <a:p>
                      <a:r>
                        <a:rPr lang="de-DE" dirty="0" smtClean="0"/>
                        <a:t>11</a:t>
                      </a:r>
                      <a:endParaRPr lang="de-DE" dirty="0"/>
                    </a:p>
                  </a:txBody>
                  <a:tcPr/>
                </a:tc>
                <a:tc>
                  <a:txBody>
                    <a:bodyPr/>
                    <a:lstStyle/>
                    <a:p>
                      <a:endParaRPr lang="de-DE"/>
                    </a:p>
                  </a:txBody>
                  <a:tcPr/>
                </a:tc>
                <a:tc>
                  <a:txBody>
                    <a:bodyPr/>
                    <a:lstStyle/>
                    <a:p>
                      <a:endParaRPr lang="de-DE"/>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10</a:t>
                      </a:r>
                      <a:endParaRPr lang="de-DE" dirty="0"/>
                    </a:p>
                  </a:txBody>
                  <a:tcPr/>
                </a:tc>
                <a:tc>
                  <a:txBody>
                    <a:bodyPr/>
                    <a:lstStyle/>
                    <a:p>
                      <a:endParaRPr lang="de-DE"/>
                    </a:p>
                  </a:txBody>
                  <a:tcPr/>
                </a:tc>
                <a:tc>
                  <a:txBody>
                    <a:bodyPr/>
                    <a:lstStyle/>
                    <a:p>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bl>
          </a:graphicData>
        </a:graphic>
      </p:graphicFrame>
      <p:cxnSp>
        <p:nvCxnSpPr>
          <p:cNvPr id="6" name="Gerade Verbindung 5"/>
          <p:cNvCxnSpPr/>
          <p:nvPr/>
        </p:nvCxnSpPr>
        <p:spPr bwMode="auto">
          <a:xfrm>
            <a:off x="3962400" y="31242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a:off x="5181600" y="54864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feld 9"/>
          <p:cNvSpPr txBox="1"/>
          <p:nvPr/>
        </p:nvSpPr>
        <p:spPr>
          <a:xfrm>
            <a:off x="3265437" y="2971800"/>
            <a:ext cx="461986" cy="276999"/>
          </a:xfrm>
          <a:prstGeom prst="rect">
            <a:avLst/>
          </a:prstGeom>
          <a:noFill/>
        </p:spPr>
        <p:txBody>
          <a:bodyPr wrap="none" rtlCol="0">
            <a:spAutoFit/>
          </a:bodyPr>
          <a:lstStyle/>
          <a:p>
            <a:r>
              <a:rPr lang="de-DE" dirty="0" smtClean="0"/>
              <a:t>A=1</a:t>
            </a:r>
            <a:endParaRPr lang="de-DE" dirty="0"/>
          </a:p>
        </p:txBody>
      </p:sp>
      <p:sp>
        <p:nvSpPr>
          <p:cNvPr id="12" name="Textfeld 11"/>
          <p:cNvSpPr txBox="1"/>
          <p:nvPr/>
        </p:nvSpPr>
        <p:spPr>
          <a:xfrm>
            <a:off x="4637037" y="5334000"/>
            <a:ext cx="461986" cy="276999"/>
          </a:xfrm>
          <a:prstGeom prst="rect">
            <a:avLst/>
          </a:prstGeom>
          <a:noFill/>
        </p:spPr>
        <p:txBody>
          <a:bodyPr wrap="none" rtlCol="0">
            <a:spAutoFit/>
          </a:bodyPr>
          <a:lstStyle/>
          <a:p>
            <a:r>
              <a:rPr lang="de-DE" dirty="0" smtClean="0"/>
              <a:t>B=1</a:t>
            </a:r>
            <a:endParaRPr lang="de-DE" dirty="0"/>
          </a:p>
        </p:txBody>
      </p:sp>
      <p:cxnSp>
        <p:nvCxnSpPr>
          <p:cNvPr id="13" name="Gerade Verbindung 12"/>
          <p:cNvCxnSpPr/>
          <p:nvPr/>
        </p:nvCxnSpPr>
        <p:spPr bwMode="auto">
          <a:xfrm>
            <a:off x="1371600" y="4191000"/>
            <a:ext cx="0" cy="685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Textfeld 14"/>
          <p:cNvSpPr txBox="1"/>
          <p:nvPr/>
        </p:nvSpPr>
        <p:spPr>
          <a:xfrm>
            <a:off x="910393" y="4419600"/>
            <a:ext cx="470001" cy="276999"/>
          </a:xfrm>
          <a:prstGeom prst="rect">
            <a:avLst/>
          </a:prstGeom>
          <a:noFill/>
        </p:spPr>
        <p:txBody>
          <a:bodyPr wrap="none" rtlCol="0">
            <a:spAutoFit/>
          </a:bodyPr>
          <a:lstStyle/>
          <a:p>
            <a:r>
              <a:rPr lang="de-DE" dirty="0" smtClean="0"/>
              <a:t>C=1</a:t>
            </a:r>
            <a:endParaRPr lang="de-DE" dirty="0"/>
          </a:p>
        </p:txBody>
      </p:sp>
      <p:cxnSp>
        <p:nvCxnSpPr>
          <p:cNvPr id="16" name="Gerade Verbindung 15"/>
          <p:cNvCxnSpPr/>
          <p:nvPr/>
        </p:nvCxnSpPr>
        <p:spPr bwMode="auto">
          <a:xfrm>
            <a:off x="7772400" y="44958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Textfeld 17"/>
          <p:cNvSpPr txBox="1"/>
          <p:nvPr/>
        </p:nvSpPr>
        <p:spPr>
          <a:xfrm>
            <a:off x="7848600" y="4724400"/>
            <a:ext cx="470001" cy="276999"/>
          </a:xfrm>
          <a:prstGeom prst="rect">
            <a:avLst/>
          </a:prstGeom>
          <a:noFill/>
        </p:spPr>
        <p:txBody>
          <a:bodyPr wrap="none" rtlCol="0">
            <a:spAutoFit/>
          </a:bodyPr>
          <a:lstStyle/>
          <a:p>
            <a:r>
              <a:rPr lang="de-DE" dirty="0" smtClean="0"/>
              <a:t>D=1</a:t>
            </a:r>
            <a:endParaRPr lang="de-DE" dirty="0"/>
          </a:p>
        </p:txBody>
      </p:sp>
      <p:sp>
        <p:nvSpPr>
          <p:cNvPr id="7" name="Abgerundetes Rechteck 6"/>
          <p:cNvSpPr/>
          <p:nvPr/>
        </p:nvSpPr>
        <p:spPr bwMode="auto">
          <a:xfrm>
            <a:off x="5105400" y="4495800"/>
            <a:ext cx="1981200" cy="381000"/>
          </a:xfrm>
          <a:prstGeom prst="round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1" name="Gerade Verbindung mit Pfeil 10"/>
          <p:cNvCxnSpPr/>
          <p:nvPr/>
        </p:nvCxnSpPr>
        <p:spPr bwMode="auto">
          <a:xfrm>
            <a:off x="1447800" y="1828800"/>
            <a:ext cx="3657600" cy="2667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6645043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pPr marL="0" indent="0">
              <a:buNone/>
            </a:pPr>
            <a:r>
              <a:rPr lang="de-DE" dirty="0" smtClean="0"/>
              <a:t>Wenn wir ein Block </a:t>
            </a:r>
            <a:r>
              <a:rPr lang="de-DE" dirty="0"/>
              <a:t>mit Einsen </a:t>
            </a:r>
            <a:r>
              <a:rPr lang="de-DE" dirty="0" smtClean="0"/>
              <a:t>haben </a:t>
            </a:r>
            <a:r>
              <a:rPr lang="de-DE" dirty="0"/>
              <a:t>und wenn in </a:t>
            </a:r>
            <a:r>
              <a:rPr lang="de-DE" dirty="0" smtClean="0"/>
              <a:t>diesem Block </a:t>
            </a:r>
            <a:r>
              <a:rPr lang="de-DE" dirty="0"/>
              <a:t>einige Variablen </a:t>
            </a:r>
            <a:r>
              <a:rPr lang="de-DE" dirty="0" smtClean="0"/>
              <a:t>alle </a:t>
            </a:r>
            <a:r>
              <a:rPr lang="de-DE" dirty="0"/>
              <a:t>Kombinationen durchlaufen, können wir diese aus dem UND Produkt eliminieren. </a:t>
            </a:r>
            <a:r>
              <a:rPr lang="de-DE" dirty="0" smtClean="0"/>
              <a:t>Der </a:t>
            </a:r>
            <a:r>
              <a:rPr lang="de-DE" dirty="0"/>
              <a:t>Block wird nur durch die Feste Variablen dargestellt</a:t>
            </a:r>
            <a:r>
              <a:rPr lang="de-DE" dirty="0" smtClean="0"/>
              <a:t>.</a:t>
            </a:r>
          </a:p>
          <a:p>
            <a:pPr marL="0" indent="0">
              <a:buNone/>
            </a:pPr>
            <a:r>
              <a:rPr lang="de-DE" dirty="0" smtClean="0"/>
              <a:t>Y=DB</a:t>
            </a:r>
            <a:endParaRPr lang="de-DE" dirty="0"/>
          </a:p>
          <a:p>
            <a:endParaRPr lang="de-DE" dirty="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46</a:t>
            </a:fld>
            <a:endParaRPr lang="de-DE" altLang="de-DE"/>
          </a:p>
        </p:txBody>
      </p:sp>
      <p:graphicFrame>
        <p:nvGraphicFramePr>
          <p:cNvPr id="4" name="Tabelle 3"/>
          <p:cNvGraphicFramePr>
            <a:graphicFrameLocks noGrp="1"/>
          </p:cNvGraphicFramePr>
          <p:nvPr>
            <p:extLst>
              <p:ext uri="{D42A27DB-BD31-4B8C-83A1-F6EECF244321}">
                <p14:modId xmlns:p14="http://schemas.microsoft.com/office/powerpoint/2010/main" val="4101258044"/>
              </p:ext>
            </p:extLst>
          </p:nvPr>
        </p:nvGraphicFramePr>
        <p:xfrm>
          <a:off x="1524000" y="3403600"/>
          <a:ext cx="6096000" cy="185420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r>
                        <a:rPr lang="de-DE" dirty="0" smtClean="0"/>
                        <a:t>DC/BA</a:t>
                      </a:r>
                      <a:endParaRPr lang="de-DE" dirty="0"/>
                    </a:p>
                  </a:txBody>
                  <a:tcPr/>
                </a:tc>
                <a:tc>
                  <a:txBody>
                    <a:bodyPr/>
                    <a:lstStyle/>
                    <a:p>
                      <a:r>
                        <a:rPr lang="de-DE" dirty="0" smtClean="0"/>
                        <a:t>00</a:t>
                      </a:r>
                      <a:endParaRPr lang="de-DE" dirty="0"/>
                    </a:p>
                  </a:txBody>
                  <a:tcPr/>
                </a:tc>
                <a:tc>
                  <a:txBody>
                    <a:bodyPr/>
                    <a:lstStyle/>
                    <a:p>
                      <a:r>
                        <a:rPr lang="de-DE" dirty="0" smtClean="0"/>
                        <a:t>01</a:t>
                      </a:r>
                      <a:endParaRPr lang="de-DE" dirty="0"/>
                    </a:p>
                  </a:txBody>
                  <a:tcPr/>
                </a:tc>
                <a:tc>
                  <a:txBody>
                    <a:bodyPr/>
                    <a:lstStyle/>
                    <a:p>
                      <a:r>
                        <a:rPr lang="de-DE" dirty="0" smtClean="0"/>
                        <a:t>11</a:t>
                      </a:r>
                      <a:endParaRPr lang="de-DE" dirty="0"/>
                    </a:p>
                  </a:txBody>
                  <a:tcPr/>
                </a:tc>
                <a:tc>
                  <a:txBody>
                    <a:bodyPr/>
                    <a:lstStyle/>
                    <a:p>
                      <a:r>
                        <a:rPr lang="de-DE" dirty="0" smtClean="0"/>
                        <a:t>10</a:t>
                      </a:r>
                      <a:endParaRPr lang="de-DE" dirty="0"/>
                    </a:p>
                  </a:txBody>
                  <a:tcPr/>
                </a:tc>
              </a:tr>
              <a:tr h="370840">
                <a:tc>
                  <a:txBody>
                    <a:bodyPr/>
                    <a:lstStyle/>
                    <a:p>
                      <a:r>
                        <a:rPr lang="de-DE" dirty="0" smtClean="0"/>
                        <a:t>00</a:t>
                      </a:r>
                      <a:endParaRPr lang="de-DE" dirty="0"/>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r>
              <a:tr h="370840">
                <a:tc>
                  <a:txBody>
                    <a:bodyPr/>
                    <a:lstStyle/>
                    <a:p>
                      <a:r>
                        <a:rPr lang="de-DE" dirty="0" smtClean="0"/>
                        <a:t>01</a:t>
                      </a:r>
                      <a:endParaRPr lang="de-DE" dirty="0"/>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r>
              <a:tr h="370840">
                <a:tc>
                  <a:txBody>
                    <a:bodyPr/>
                    <a:lstStyle/>
                    <a:p>
                      <a:r>
                        <a:rPr lang="de-DE" dirty="0" smtClean="0"/>
                        <a:t>11</a:t>
                      </a:r>
                      <a:endParaRPr lang="de-DE" dirty="0"/>
                    </a:p>
                  </a:txBody>
                  <a:tcPr/>
                </a:tc>
                <a:tc>
                  <a:txBody>
                    <a:bodyPr/>
                    <a:lstStyle/>
                    <a:p>
                      <a:endParaRPr lang="de-DE"/>
                    </a:p>
                  </a:txBody>
                  <a:tcPr/>
                </a:tc>
                <a:tc>
                  <a:txBody>
                    <a:bodyPr/>
                    <a:lstStyle/>
                    <a:p>
                      <a:endParaRPr lang="de-DE"/>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10</a:t>
                      </a:r>
                      <a:endParaRPr lang="de-DE" dirty="0"/>
                    </a:p>
                  </a:txBody>
                  <a:tcPr/>
                </a:tc>
                <a:tc>
                  <a:txBody>
                    <a:bodyPr/>
                    <a:lstStyle/>
                    <a:p>
                      <a:endParaRPr lang="de-DE"/>
                    </a:p>
                  </a:txBody>
                  <a:tcPr/>
                </a:tc>
                <a:tc>
                  <a:txBody>
                    <a:bodyPr/>
                    <a:lstStyle/>
                    <a:p>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bl>
          </a:graphicData>
        </a:graphic>
      </p:graphicFrame>
      <p:cxnSp>
        <p:nvCxnSpPr>
          <p:cNvPr id="6" name="Gerade Verbindung 5"/>
          <p:cNvCxnSpPr/>
          <p:nvPr/>
        </p:nvCxnSpPr>
        <p:spPr bwMode="auto">
          <a:xfrm>
            <a:off x="3962400" y="31242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a:off x="5181600" y="54864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feld 9"/>
          <p:cNvSpPr txBox="1"/>
          <p:nvPr/>
        </p:nvSpPr>
        <p:spPr>
          <a:xfrm>
            <a:off x="3265437" y="2971800"/>
            <a:ext cx="461986" cy="276999"/>
          </a:xfrm>
          <a:prstGeom prst="rect">
            <a:avLst/>
          </a:prstGeom>
          <a:noFill/>
        </p:spPr>
        <p:txBody>
          <a:bodyPr wrap="none" rtlCol="0">
            <a:spAutoFit/>
          </a:bodyPr>
          <a:lstStyle/>
          <a:p>
            <a:r>
              <a:rPr lang="de-DE" dirty="0" smtClean="0"/>
              <a:t>A=1</a:t>
            </a:r>
            <a:endParaRPr lang="de-DE" dirty="0"/>
          </a:p>
        </p:txBody>
      </p:sp>
      <p:sp>
        <p:nvSpPr>
          <p:cNvPr id="12" name="Textfeld 11"/>
          <p:cNvSpPr txBox="1"/>
          <p:nvPr/>
        </p:nvSpPr>
        <p:spPr>
          <a:xfrm>
            <a:off x="4637037" y="5334000"/>
            <a:ext cx="461986" cy="276999"/>
          </a:xfrm>
          <a:prstGeom prst="rect">
            <a:avLst/>
          </a:prstGeom>
          <a:noFill/>
        </p:spPr>
        <p:txBody>
          <a:bodyPr wrap="none" rtlCol="0">
            <a:spAutoFit/>
          </a:bodyPr>
          <a:lstStyle/>
          <a:p>
            <a:r>
              <a:rPr lang="de-DE" dirty="0" smtClean="0"/>
              <a:t>B=1</a:t>
            </a:r>
            <a:endParaRPr lang="de-DE" dirty="0"/>
          </a:p>
        </p:txBody>
      </p:sp>
      <p:cxnSp>
        <p:nvCxnSpPr>
          <p:cNvPr id="13" name="Gerade Verbindung 12"/>
          <p:cNvCxnSpPr/>
          <p:nvPr/>
        </p:nvCxnSpPr>
        <p:spPr bwMode="auto">
          <a:xfrm>
            <a:off x="1371600" y="4191000"/>
            <a:ext cx="0" cy="685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Textfeld 14"/>
          <p:cNvSpPr txBox="1"/>
          <p:nvPr/>
        </p:nvSpPr>
        <p:spPr>
          <a:xfrm>
            <a:off x="910393" y="4419600"/>
            <a:ext cx="470001" cy="276999"/>
          </a:xfrm>
          <a:prstGeom prst="rect">
            <a:avLst/>
          </a:prstGeom>
          <a:noFill/>
        </p:spPr>
        <p:txBody>
          <a:bodyPr wrap="none" rtlCol="0">
            <a:spAutoFit/>
          </a:bodyPr>
          <a:lstStyle/>
          <a:p>
            <a:r>
              <a:rPr lang="de-DE" dirty="0" smtClean="0"/>
              <a:t>C=1</a:t>
            </a:r>
            <a:endParaRPr lang="de-DE" dirty="0"/>
          </a:p>
        </p:txBody>
      </p:sp>
      <p:cxnSp>
        <p:nvCxnSpPr>
          <p:cNvPr id="16" name="Gerade Verbindung 15"/>
          <p:cNvCxnSpPr/>
          <p:nvPr/>
        </p:nvCxnSpPr>
        <p:spPr bwMode="auto">
          <a:xfrm>
            <a:off x="7772400" y="44958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Textfeld 17"/>
          <p:cNvSpPr txBox="1"/>
          <p:nvPr/>
        </p:nvSpPr>
        <p:spPr>
          <a:xfrm>
            <a:off x="7848600" y="4724400"/>
            <a:ext cx="470001" cy="276999"/>
          </a:xfrm>
          <a:prstGeom prst="rect">
            <a:avLst/>
          </a:prstGeom>
          <a:noFill/>
        </p:spPr>
        <p:txBody>
          <a:bodyPr wrap="none" rtlCol="0">
            <a:spAutoFit/>
          </a:bodyPr>
          <a:lstStyle/>
          <a:p>
            <a:r>
              <a:rPr lang="de-DE" dirty="0" smtClean="0"/>
              <a:t>D=1</a:t>
            </a:r>
            <a:endParaRPr lang="de-DE" dirty="0"/>
          </a:p>
        </p:txBody>
      </p:sp>
      <p:sp>
        <p:nvSpPr>
          <p:cNvPr id="7" name="Abgerundetes Rechteck 6"/>
          <p:cNvSpPr/>
          <p:nvPr/>
        </p:nvSpPr>
        <p:spPr bwMode="auto">
          <a:xfrm>
            <a:off x="5105400" y="4495800"/>
            <a:ext cx="1981200" cy="762000"/>
          </a:xfrm>
          <a:prstGeom prst="round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1" name="Gerade Verbindung mit Pfeil 10"/>
          <p:cNvCxnSpPr/>
          <p:nvPr/>
        </p:nvCxnSpPr>
        <p:spPr bwMode="auto">
          <a:xfrm>
            <a:off x="1295400" y="1828800"/>
            <a:ext cx="3810000" cy="2667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1172692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Wenn wir bis zwei Variablen an einem Rand haben, und Gray Code verwenden, kann für </a:t>
            </a:r>
            <a:r>
              <a:rPr lang="de-DE" dirty="0" smtClean="0"/>
              <a:t>jeden </a:t>
            </a:r>
            <a:r>
              <a:rPr lang="de-DE" dirty="0"/>
              <a:t>2x1 Block eine Variable eliminiert werden, für </a:t>
            </a:r>
            <a:r>
              <a:rPr lang="de-DE" dirty="0" smtClean="0"/>
              <a:t>jeden 2x2 </a:t>
            </a:r>
            <a:r>
              <a:rPr lang="de-DE" dirty="0"/>
              <a:t>Block zwei Variablen, für </a:t>
            </a:r>
            <a:r>
              <a:rPr lang="de-DE" dirty="0" smtClean="0"/>
              <a:t>jeden </a:t>
            </a:r>
            <a:r>
              <a:rPr lang="de-DE" dirty="0"/>
              <a:t>2x4 Block drei Variablen.      </a:t>
            </a:r>
          </a:p>
          <a:p>
            <a:endParaRPr lang="de-DE" dirty="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47</a:t>
            </a:fld>
            <a:endParaRPr lang="de-DE" altLang="de-DE"/>
          </a:p>
        </p:txBody>
      </p:sp>
      <p:graphicFrame>
        <p:nvGraphicFramePr>
          <p:cNvPr id="4" name="Tabelle 3"/>
          <p:cNvGraphicFramePr>
            <a:graphicFrameLocks noGrp="1"/>
          </p:cNvGraphicFramePr>
          <p:nvPr>
            <p:extLst>
              <p:ext uri="{D42A27DB-BD31-4B8C-83A1-F6EECF244321}">
                <p14:modId xmlns:p14="http://schemas.microsoft.com/office/powerpoint/2010/main" val="4101258044"/>
              </p:ext>
            </p:extLst>
          </p:nvPr>
        </p:nvGraphicFramePr>
        <p:xfrm>
          <a:off x="1524000" y="3403600"/>
          <a:ext cx="6096000" cy="185420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r>
                        <a:rPr lang="de-DE" dirty="0" smtClean="0"/>
                        <a:t>DC/BA</a:t>
                      </a:r>
                      <a:endParaRPr lang="de-DE" dirty="0"/>
                    </a:p>
                  </a:txBody>
                  <a:tcPr/>
                </a:tc>
                <a:tc>
                  <a:txBody>
                    <a:bodyPr/>
                    <a:lstStyle/>
                    <a:p>
                      <a:r>
                        <a:rPr lang="de-DE" dirty="0" smtClean="0"/>
                        <a:t>00</a:t>
                      </a:r>
                      <a:endParaRPr lang="de-DE" dirty="0"/>
                    </a:p>
                  </a:txBody>
                  <a:tcPr/>
                </a:tc>
                <a:tc>
                  <a:txBody>
                    <a:bodyPr/>
                    <a:lstStyle/>
                    <a:p>
                      <a:r>
                        <a:rPr lang="de-DE" dirty="0" smtClean="0"/>
                        <a:t>01</a:t>
                      </a:r>
                      <a:endParaRPr lang="de-DE" dirty="0"/>
                    </a:p>
                  </a:txBody>
                  <a:tcPr/>
                </a:tc>
                <a:tc>
                  <a:txBody>
                    <a:bodyPr/>
                    <a:lstStyle/>
                    <a:p>
                      <a:r>
                        <a:rPr lang="de-DE" dirty="0" smtClean="0"/>
                        <a:t>11</a:t>
                      </a:r>
                      <a:endParaRPr lang="de-DE" dirty="0"/>
                    </a:p>
                  </a:txBody>
                  <a:tcPr/>
                </a:tc>
                <a:tc>
                  <a:txBody>
                    <a:bodyPr/>
                    <a:lstStyle/>
                    <a:p>
                      <a:r>
                        <a:rPr lang="de-DE" dirty="0" smtClean="0"/>
                        <a:t>10</a:t>
                      </a:r>
                      <a:endParaRPr lang="de-DE" dirty="0"/>
                    </a:p>
                  </a:txBody>
                  <a:tcPr/>
                </a:tc>
              </a:tr>
              <a:tr h="370840">
                <a:tc>
                  <a:txBody>
                    <a:bodyPr/>
                    <a:lstStyle/>
                    <a:p>
                      <a:r>
                        <a:rPr lang="de-DE" dirty="0" smtClean="0"/>
                        <a:t>00</a:t>
                      </a:r>
                      <a:endParaRPr lang="de-DE" dirty="0"/>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r>
              <a:tr h="370840">
                <a:tc>
                  <a:txBody>
                    <a:bodyPr/>
                    <a:lstStyle/>
                    <a:p>
                      <a:r>
                        <a:rPr lang="de-DE" dirty="0" smtClean="0"/>
                        <a:t>01</a:t>
                      </a:r>
                      <a:endParaRPr lang="de-DE" dirty="0"/>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r>
              <a:tr h="370840">
                <a:tc>
                  <a:txBody>
                    <a:bodyPr/>
                    <a:lstStyle/>
                    <a:p>
                      <a:r>
                        <a:rPr lang="de-DE" dirty="0" smtClean="0"/>
                        <a:t>11</a:t>
                      </a:r>
                      <a:endParaRPr lang="de-DE" dirty="0"/>
                    </a:p>
                  </a:txBody>
                  <a:tcPr/>
                </a:tc>
                <a:tc>
                  <a:txBody>
                    <a:bodyPr/>
                    <a:lstStyle/>
                    <a:p>
                      <a:endParaRPr lang="de-DE"/>
                    </a:p>
                  </a:txBody>
                  <a:tcPr/>
                </a:tc>
                <a:tc>
                  <a:txBody>
                    <a:bodyPr/>
                    <a:lstStyle/>
                    <a:p>
                      <a:endParaRPr lang="de-DE"/>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10</a:t>
                      </a:r>
                      <a:endParaRPr lang="de-DE" dirty="0"/>
                    </a:p>
                  </a:txBody>
                  <a:tcPr/>
                </a:tc>
                <a:tc>
                  <a:txBody>
                    <a:bodyPr/>
                    <a:lstStyle/>
                    <a:p>
                      <a:endParaRPr lang="de-DE"/>
                    </a:p>
                  </a:txBody>
                  <a:tcPr/>
                </a:tc>
                <a:tc>
                  <a:txBody>
                    <a:bodyPr/>
                    <a:lstStyle/>
                    <a:p>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bl>
          </a:graphicData>
        </a:graphic>
      </p:graphicFrame>
      <p:cxnSp>
        <p:nvCxnSpPr>
          <p:cNvPr id="6" name="Gerade Verbindung 5"/>
          <p:cNvCxnSpPr/>
          <p:nvPr/>
        </p:nvCxnSpPr>
        <p:spPr bwMode="auto">
          <a:xfrm>
            <a:off x="3962400" y="31242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a:off x="5181600" y="54864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feld 9"/>
          <p:cNvSpPr txBox="1"/>
          <p:nvPr/>
        </p:nvSpPr>
        <p:spPr>
          <a:xfrm>
            <a:off x="3265437" y="2971800"/>
            <a:ext cx="461986" cy="276999"/>
          </a:xfrm>
          <a:prstGeom prst="rect">
            <a:avLst/>
          </a:prstGeom>
          <a:noFill/>
        </p:spPr>
        <p:txBody>
          <a:bodyPr wrap="none" rtlCol="0">
            <a:spAutoFit/>
          </a:bodyPr>
          <a:lstStyle/>
          <a:p>
            <a:r>
              <a:rPr lang="de-DE" dirty="0" smtClean="0"/>
              <a:t>A=1</a:t>
            </a:r>
            <a:endParaRPr lang="de-DE" dirty="0"/>
          </a:p>
        </p:txBody>
      </p:sp>
      <p:sp>
        <p:nvSpPr>
          <p:cNvPr id="12" name="Textfeld 11"/>
          <p:cNvSpPr txBox="1"/>
          <p:nvPr/>
        </p:nvSpPr>
        <p:spPr>
          <a:xfrm>
            <a:off x="4637037" y="5334000"/>
            <a:ext cx="461986" cy="276999"/>
          </a:xfrm>
          <a:prstGeom prst="rect">
            <a:avLst/>
          </a:prstGeom>
          <a:noFill/>
        </p:spPr>
        <p:txBody>
          <a:bodyPr wrap="none" rtlCol="0">
            <a:spAutoFit/>
          </a:bodyPr>
          <a:lstStyle/>
          <a:p>
            <a:r>
              <a:rPr lang="de-DE" dirty="0" smtClean="0"/>
              <a:t>B=1</a:t>
            </a:r>
            <a:endParaRPr lang="de-DE" dirty="0"/>
          </a:p>
        </p:txBody>
      </p:sp>
      <p:cxnSp>
        <p:nvCxnSpPr>
          <p:cNvPr id="13" name="Gerade Verbindung 12"/>
          <p:cNvCxnSpPr/>
          <p:nvPr/>
        </p:nvCxnSpPr>
        <p:spPr bwMode="auto">
          <a:xfrm>
            <a:off x="1371600" y="4191000"/>
            <a:ext cx="0" cy="685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Textfeld 14"/>
          <p:cNvSpPr txBox="1"/>
          <p:nvPr/>
        </p:nvSpPr>
        <p:spPr>
          <a:xfrm>
            <a:off x="910393" y="4419600"/>
            <a:ext cx="470001" cy="276999"/>
          </a:xfrm>
          <a:prstGeom prst="rect">
            <a:avLst/>
          </a:prstGeom>
          <a:noFill/>
        </p:spPr>
        <p:txBody>
          <a:bodyPr wrap="none" rtlCol="0">
            <a:spAutoFit/>
          </a:bodyPr>
          <a:lstStyle/>
          <a:p>
            <a:r>
              <a:rPr lang="de-DE" dirty="0" smtClean="0"/>
              <a:t>C=1</a:t>
            </a:r>
            <a:endParaRPr lang="de-DE" dirty="0"/>
          </a:p>
        </p:txBody>
      </p:sp>
      <p:cxnSp>
        <p:nvCxnSpPr>
          <p:cNvPr id="16" name="Gerade Verbindung 15"/>
          <p:cNvCxnSpPr/>
          <p:nvPr/>
        </p:nvCxnSpPr>
        <p:spPr bwMode="auto">
          <a:xfrm>
            <a:off x="7772400" y="44958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Textfeld 17"/>
          <p:cNvSpPr txBox="1"/>
          <p:nvPr/>
        </p:nvSpPr>
        <p:spPr>
          <a:xfrm>
            <a:off x="7848600" y="4724400"/>
            <a:ext cx="470001" cy="276999"/>
          </a:xfrm>
          <a:prstGeom prst="rect">
            <a:avLst/>
          </a:prstGeom>
          <a:noFill/>
        </p:spPr>
        <p:txBody>
          <a:bodyPr wrap="none" rtlCol="0">
            <a:spAutoFit/>
          </a:bodyPr>
          <a:lstStyle/>
          <a:p>
            <a:r>
              <a:rPr lang="de-DE" dirty="0" smtClean="0"/>
              <a:t>D=1</a:t>
            </a:r>
            <a:endParaRPr lang="de-DE" dirty="0"/>
          </a:p>
        </p:txBody>
      </p:sp>
      <p:sp>
        <p:nvSpPr>
          <p:cNvPr id="7" name="Abgerundetes Rechteck 6"/>
          <p:cNvSpPr/>
          <p:nvPr/>
        </p:nvSpPr>
        <p:spPr bwMode="auto">
          <a:xfrm>
            <a:off x="5105400" y="4495800"/>
            <a:ext cx="1981200" cy="381000"/>
          </a:xfrm>
          <a:prstGeom prst="round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41172692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Die Minimierung wird wie folgend gemacht</a:t>
            </a:r>
            <a:r>
              <a:rPr lang="de-DE" dirty="0" smtClean="0"/>
              <a:t>:</a:t>
            </a:r>
          </a:p>
          <a:p>
            <a:r>
              <a:rPr lang="de-DE" dirty="0" smtClean="0"/>
              <a:t>Man </a:t>
            </a:r>
            <a:r>
              <a:rPr lang="de-DE" dirty="0"/>
              <a:t>versucht, möglichst viele horizontal und vertikal benachbarte Felder, die eine 1 </a:t>
            </a:r>
            <a:r>
              <a:rPr lang="de-DE" dirty="0" smtClean="0"/>
              <a:t>enthalten, </a:t>
            </a:r>
            <a:r>
              <a:rPr lang="de-DE" dirty="0"/>
              <a:t>zu rechteckigen zusammenhängenden Blöcken zusammenzufassen. Als Blockgröße sind alle Potenzen von 2 </a:t>
            </a:r>
            <a:r>
              <a:rPr lang="de-DE" dirty="0" smtClean="0"/>
              <a:t>erlaubt</a:t>
            </a:r>
          </a:p>
          <a:p>
            <a:r>
              <a:rPr lang="de-DE" dirty="0"/>
              <a:t>Dabei sind alle 1-Felder mit Blöcken zu </a:t>
            </a:r>
            <a:r>
              <a:rPr lang="de-DE" dirty="0" smtClean="0"/>
              <a:t>erfassen</a:t>
            </a:r>
          </a:p>
          <a:p>
            <a:r>
              <a:rPr lang="de-DE" dirty="0"/>
              <a:t>Ein Block kann unter Umständen über den rechten bzw. unteren Rand des Diagramms fortgesetzt </a:t>
            </a:r>
            <a:r>
              <a:rPr lang="de-DE" dirty="0" smtClean="0"/>
              <a:t>werden</a:t>
            </a:r>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48</a:t>
            </a:fld>
            <a:endParaRPr lang="de-DE" altLang="de-DE"/>
          </a:p>
        </p:txBody>
      </p:sp>
      <p:graphicFrame>
        <p:nvGraphicFramePr>
          <p:cNvPr id="4" name="Tabelle 3"/>
          <p:cNvGraphicFramePr>
            <a:graphicFrameLocks noGrp="1"/>
          </p:cNvGraphicFramePr>
          <p:nvPr>
            <p:extLst>
              <p:ext uri="{D42A27DB-BD31-4B8C-83A1-F6EECF244321}">
                <p14:modId xmlns:p14="http://schemas.microsoft.com/office/powerpoint/2010/main" val="310570985"/>
              </p:ext>
            </p:extLst>
          </p:nvPr>
        </p:nvGraphicFramePr>
        <p:xfrm>
          <a:off x="1524000" y="3403600"/>
          <a:ext cx="6096000" cy="185420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r>
                        <a:rPr lang="de-DE" dirty="0" smtClean="0"/>
                        <a:t>DC/BA</a:t>
                      </a:r>
                      <a:endParaRPr lang="de-DE" dirty="0"/>
                    </a:p>
                  </a:txBody>
                  <a:tcPr/>
                </a:tc>
                <a:tc>
                  <a:txBody>
                    <a:bodyPr/>
                    <a:lstStyle/>
                    <a:p>
                      <a:r>
                        <a:rPr lang="de-DE" dirty="0" smtClean="0"/>
                        <a:t>00</a:t>
                      </a:r>
                      <a:endParaRPr lang="de-DE" dirty="0"/>
                    </a:p>
                  </a:txBody>
                  <a:tcPr/>
                </a:tc>
                <a:tc>
                  <a:txBody>
                    <a:bodyPr/>
                    <a:lstStyle/>
                    <a:p>
                      <a:r>
                        <a:rPr lang="de-DE" dirty="0" smtClean="0"/>
                        <a:t>01</a:t>
                      </a:r>
                      <a:endParaRPr lang="de-DE" dirty="0"/>
                    </a:p>
                  </a:txBody>
                  <a:tcPr/>
                </a:tc>
                <a:tc>
                  <a:txBody>
                    <a:bodyPr/>
                    <a:lstStyle/>
                    <a:p>
                      <a:r>
                        <a:rPr lang="de-DE" dirty="0" smtClean="0"/>
                        <a:t>11</a:t>
                      </a:r>
                      <a:endParaRPr lang="de-DE" dirty="0"/>
                    </a:p>
                  </a:txBody>
                  <a:tcPr/>
                </a:tc>
                <a:tc>
                  <a:txBody>
                    <a:bodyPr/>
                    <a:lstStyle/>
                    <a:p>
                      <a:r>
                        <a:rPr lang="de-DE" dirty="0" smtClean="0"/>
                        <a:t>10</a:t>
                      </a:r>
                      <a:endParaRPr lang="de-DE" dirty="0"/>
                    </a:p>
                  </a:txBody>
                  <a:tcPr/>
                </a:tc>
              </a:tr>
              <a:tr h="370840">
                <a:tc>
                  <a:txBody>
                    <a:bodyPr/>
                    <a:lstStyle/>
                    <a:p>
                      <a:r>
                        <a:rPr lang="de-DE" dirty="0" smtClean="0"/>
                        <a:t>00</a:t>
                      </a:r>
                      <a:endParaRPr lang="de-DE" dirty="0"/>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r>
              <a:tr h="370840">
                <a:tc>
                  <a:txBody>
                    <a:bodyPr/>
                    <a:lstStyle/>
                    <a:p>
                      <a:r>
                        <a:rPr lang="de-DE" dirty="0" smtClean="0"/>
                        <a:t>01</a:t>
                      </a:r>
                      <a:endParaRPr lang="de-DE" dirty="0"/>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r>
              <a:tr h="370840">
                <a:tc>
                  <a:txBody>
                    <a:bodyPr/>
                    <a:lstStyle/>
                    <a:p>
                      <a:r>
                        <a:rPr lang="de-DE" dirty="0" smtClean="0"/>
                        <a:t>11</a:t>
                      </a:r>
                      <a:endParaRPr lang="de-DE" dirty="0"/>
                    </a:p>
                  </a:txBody>
                  <a:tcPr/>
                </a:tc>
                <a:tc>
                  <a:txBody>
                    <a:bodyPr/>
                    <a:lstStyle/>
                    <a:p>
                      <a:endParaRPr lang="de-DE"/>
                    </a:p>
                  </a:txBody>
                  <a:tcPr/>
                </a:tc>
                <a:tc>
                  <a:txBody>
                    <a:bodyPr/>
                    <a:lstStyle/>
                    <a:p>
                      <a:endParaRPr lang="de-DE"/>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10</a:t>
                      </a:r>
                      <a:endParaRPr lang="de-DE" dirty="0"/>
                    </a:p>
                  </a:txBody>
                  <a:tcPr/>
                </a:tc>
                <a:tc>
                  <a:txBody>
                    <a:bodyPr/>
                    <a:lstStyle/>
                    <a:p>
                      <a:endParaRPr lang="de-DE"/>
                    </a:p>
                  </a:txBody>
                  <a:tcPr/>
                </a:tc>
                <a:tc>
                  <a:txBody>
                    <a:bodyPr/>
                    <a:lstStyle/>
                    <a:p>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bl>
          </a:graphicData>
        </a:graphic>
      </p:graphicFrame>
      <p:cxnSp>
        <p:nvCxnSpPr>
          <p:cNvPr id="6" name="Gerade Verbindung 5"/>
          <p:cNvCxnSpPr/>
          <p:nvPr/>
        </p:nvCxnSpPr>
        <p:spPr bwMode="auto">
          <a:xfrm>
            <a:off x="3962400" y="31242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a:off x="5181600" y="54864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feld 9"/>
          <p:cNvSpPr txBox="1"/>
          <p:nvPr/>
        </p:nvSpPr>
        <p:spPr>
          <a:xfrm>
            <a:off x="3265437" y="2971800"/>
            <a:ext cx="461986" cy="276999"/>
          </a:xfrm>
          <a:prstGeom prst="rect">
            <a:avLst/>
          </a:prstGeom>
          <a:noFill/>
        </p:spPr>
        <p:txBody>
          <a:bodyPr wrap="none" rtlCol="0">
            <a:spAutoFit/>
          </a:bodyPr>
          <a:lstStyle/>
          <a:p>
            <a:r>
              <a:rPr lang="de-DE" dirty="0" smtClean="0"/>
              <a:t>A=1</a:t>
            </a:r>
            <a:endParaRPr lang="de-DE" dirty="0"/>
          </a:p>
        </p:txBody>
      </p:sp>
      <p:sp>
        <p:nvSpPr>
          <p:cNvPr id="12" name="Textfeld 11"/>
          <p:cNvSpPr txBox="1"/>
          <p:nvPr/>
        </p:nvSpPr>
        <p:spPr>
          <a:xfrm>
            <a:off x="4637037" y="5334000"/>
            <a:ext cx="461986" cy="276999"/>
          </a:xfrm>
          <a:prstGeom prst="rect">
            <a:avLst/>
          </a:prstGeom>
          <a:noFill/>
        </p:spPr>
        <p:txBody>
          <a:bodyPr wrap="none" rtlCol="0">
            <a:spAutoFit/>
          </a:bodyPr>
          <a:lstStyle/>
          <a:p>
            <a:r>
              <a:rPr lang="de-DE" dirty="0" smtClean="0"/>
              <a:t>B=1</a:t>
            </a:r>
            <a:endParaRPr lang="de-DE" dirty="0"/>
          </a:p>
        </p:txBody>
      </p:sp>
      <p:cxnSp>
        <p:nvCxnSpPr>
          <p:cNvPr id="13" name="Gerade Verbindung 12"/>
          <p:cNvCxnSpPr/>
          <p:nvPr/>
        </p:nvCxnSpPr>
        <p:spPr bwMode="auto">
          <a:xfrm>
            <a:off x="1371600" y="4191000"/>
            <a:ext cx="0" cy="685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Textfeld 14"/>
          <p:cNvSpPr txBox="1"/>
          <p:nvPr/>
        </p:nvSpPr>
        <p:spPr>
          <a:xfrm>
            <a:off x="910393" y="4419600"/>
            <a:ext cx="470001" cy="276999"/>
          </a:xfrm>
          <a:prstGeom prst="rect">
            <a:avLst/>
          </a:prstGeom>
          <a:noFill/>
        </p:spPr>
        <p:txBody>
          <a:bodyPr wrap="none" rtlCol="0">
            <a:spAutoFit/>
          </a:bodyPr>
          <a:lstStyle/>
          <a:p>
            <a:r>
              <a:rPr lang="de-DE" dirty="0" smtClean="0"/>
              <a:t>C=1</a:t>
            </a:r>
            <a:endParaRPr lang="de-DE" dirty="0"/>
          </a:p>
        </p:txBody>
      </p:sp>
      <p:cxnSp>
        <p:nvCxnSpPr>
          <p:cNvPr id="16" name="Gerade Verbindung 15"/>
          <p:cNvCxnSpPr/>
          <p:nvPr/>
        </p:nvCxnSpPr>
        <p:spPr bwMode="auto">
          <a:xfrm>
            <a:off x="7772400" y="44958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Textfeld 17"/>
          <p:cNvSpPr txBox="1"/>
          <p:nvPr/>
        </p:nvSpPr>
        <p:spPr>
          <a:xfrm>
            <a:off x="7848600" y="4724400"/>
            <a:ext cx="470001" cy="276999"/>
          </a:xfrm>
          <a:prstGeom prst="rect">
            <a:avLst/>
          </a:prstGeom>
          <a:noFill/>
        </p:spPr>
        <p:txBody>
          <a:bodyPr wrap="none" rtlCol="0">
            <a:spAutoFit/>
          </a:bodyPr>
          <a:lstStyle/>
          <a:p>
            <a:r>
              <a:rPr lang="de-DE" dirty="0" smtClean="0"/>
              <a:t>D=1</a:t>
            </a:r>
            <a:endParaRPr lang="de-DE" dirty="0"/>
          </a:p>
        </p:txBody>
      </p:sp>
      <p:sp>
        <p:nvSpPr>
          <p:cNvPr id="7" name="Abgerundetes Rechteck 6"/>
          <p:cNvSpPr/>
          <p:nvPr/>
        </p:nvSpPr>
        <p:spPr bwMode="auto">
          <a:xfrm>
            <a:off x="5105400" y="4495800"/>
            <a:ext cx="1981200" cy="762000"/>
          </a:xfrm>
          <a:prstGeom prst="round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28832625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Die gebildeten und ausgewählten Blöcke/Päckchen wandelt man nun in </a:t>
            </a:r>
            <a:r>
              <a:rPr lang="de-DE" dirty="0" err="1"/>
              <a:t>Konjunktionsterme</a:t>
            </a:r>
            <a:r>
              <a:rPr lang="de-DE" dirty="0"/>
              <a:t> um. Dabei werden Variablen innerhalb eines Blockes, die in allen Formenkombinationen auftreten, weggelassen</a:t>
            </a:r>
            <a:r>
              <a:rPr lang="de-DE" dirty="0" smtClean="0"/>
              <a:t>.</a:t>
            </a:r>
          </a:p>
          <a:p>
            <a:r>
              <a:rPr lang="de-DE" dirty="0"/>
              <a:t>Diese UND-Verknüpfungen werden durch ODER-Verknüpfungen zusammengefasst und ergeben eine disjunktive Minimalform</a:t>
            </a:r>
            <a:r>
              <a:rPr lang="de-DE" dirty="0" smtClean="0"/>
              <a:t>.</a:t>
            </a:r>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49</a:t>
            </a:fld>
            <a:endParaRPr lang="de-DE" altLang="de-DE"/>
          </a:p>
        </p:txBody>
      </p:sp>
      <p:graphicFrame>
        <p:nvGraphicFramePr>
          <p:cNvPr id="4" name="Tabelle 3"/>
          <p:cNvGraphicFramePr>
            <a:graphicFrameLocks noGrp="1"/>
          </p:cNvGraphicFramePr>
          <p:nvPr>
            <p:extLst>
              <p:ext uri="{D42A27DB-BD31-4B8C-83A1-F6EECF244321}">
                <p14:modId xmlns:p14="http://schemas.microsoft.com/office/powerpoint/2010/main" val="2449748718"/>
              </p:ext>
            </p:extLst>
          </p:nvPr>
        </p:nvGraphicFramePr>
        <p:xfrm>
          <a:off x="1524000" y="3403600"/>
          <a:ext cx="6096000" cy="185420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r>
                        <a:rPr lang="de-DE" dirty="0" smtClean="0"/>
                        <a:t>DC/BA</a:t>
                      </a:r>
                      <a:endParaRPr lang="de-DE" dirty="0"/>
                    </a:p>
                  </a:txBody>
                  <a:tcPr/>
                </a:tc>
                <a:tc>
                  <a:txBody>
                    <a:bodyPr/>
                    <a:lstStyle/>
                    <a:p>
                      <a:r>
                        <a:rPr lang="de-DE" dirty="0" smtClean="0"/>
                        <a:t>00</a:t>
                      </a:r>
                      <a:endParaRPr lang="de-DE" dirty="0"/>
                    </a:p>
                  </a:txBody>
                  <a:tcPr/>
                </a:tc>
                <a:tc>
                  <a:txBody>
                    <a:bodyPr/>
                    <a:lstStyle/>
                    <a:p>
                      <a:r>
                        <a:rPr lang="de-DE" dirty="0" smtClean="0"/>
                        <a:t>01</a:t>
                      </a:r>
                      <a:endParaRPr lang="de-DE" dirty="0"/>
                    </a:p>
                  </a:txBody>
                  <a:tcPr/>
                </a:tc>
                <a:tc>
                  <a:txBody>
                    <a:bodyPr/>
                    <a:lstStyle/>
                    <a:p>
                      <a:r>
                        <a:rPr lang="de-DE" dirty="0" smtClean="0"/>
                        <a:t>11</a:t>
                      </a:r>
                      <a:endParaRPr lang="de-DE" dirty="0"/>
                    </a:p>
                  </a:txBody>
                  <a:tcPr/>
                </a:tc>
                <a:tc>
                  <a:txBody>
                    <a:bodyPr/>
                    <a:lstStyle/>
                    <a:p>
                      <a:r>
                        <a:rPr lang="de-DE" dirty="0" smtClean="0"/>
                        <a:t>10</a:t>
                      </a:r>
                      <a:endParaRPr lang="de-DE" dirty="0"/>
                    </a:p>
                  </a:txBody>
                  <a:tcPr/>
                </a:tc>
              </a:tr>
              <a:tr h="370840">
                <a:tc>
                  <a:txBody>
                    <a:bodyPr/>
                    <a:lstStyle/>
                    <a:p>
                      <a:r>
                        <a:rPr lang="de-DE" dirty="0" smtClean="0"/>
                        <a:t>00</a:t>
                      </a:r>
                      <a:endParaRPr lang="de-DE" dirty="0"/>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r>
              <a:tr h="370840">
                <a:tc>
                  <a:txBody>
                    <a:bodyPr/>
                    <a:lstStyle/>
                    <a:p>
                      <a:r>
                        <a:rPr lang="de-DE" dirty="0" smtClean="0"/>
                        <a:t>01</a:t>
                      </a:r>
                      <a:endParaRPr lang="de-DE" dirty="0"/>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r>
              <a:tr h="370840">
                <a:tc>
                  <a:txBody>
                    <a:bodyPr/>
                    <a:lstStyle/>
                    <a:p>
                      <a:r>
                        <a:rPr lang="de-DE" dirty="0" smtClean="0"/>
                        <a:t>11</a:t>
                      </a:r>
                      <a:endParaRPr lang="de-DE" dirty="0"/>
                    </a:p>
                  </a:txBody>
                  <a:tcPr/>
                </a:tc>
                <a:tc>
                  <a:txBody>
                    <a:bodyPr/>
                    <a:lstStyle/>
                    <a:p>
                      <a:endParaRPr lang="de-DE"/>
                    </a:p>
                  </a:txBody>
                  <a:tcPr/>
                </a:tc>
                <a:tc>
                  <a:txBody>
                    <a:bodyPr/>
                    <a:lstStyle/>
                    <a:p>
                      <a:endParaRPr lang="de-DE"/>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10</a:t>
                      </a:r>
                      <a:endParaRPr lang="de-DE" dirty="0"/>
                    </a:p>
                  </a:txBody>
                  <a:tcPr/>
                </a:tc>
                <a:tc>
                  <a:txBody>
                    <a:bodyPr/>
                    <a:lstStyle/>
                    <a:p>
                      <a:endParaRPr lang="de-DE"/>
                    </a:p>
                  </a:txBody>
                  <a:tcPr/>
                </a:tc>
                <a:tc>
                  <a:txBody>
                    <a:bodyPr/>
                    <a:lstStyle/>
                    <a:p>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bl>
          </a:graphicData>
        </a:graphic>
      </p:graphicFrame>
      <p:cxnSp>
        <p:nvCxnSpPr>
          <p:cNvPr id="6" name="Gerade Verbindung 5"/>
          <p:cNvCxnSpPr/>
          <p:nvPr/>
        </p:nvCxnSpPr>
        <p:spPr bwMode="auto">
          <a:xfrm>
            <a:off x="3962400" y="31242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a:off x="5181600" y="54864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feld 9"/>
          <p:cNvSpPr txBox="1"/>
          <p:nvPr/>
        </p:nvSpPr>
        <p:spPr>
          <a:xfrm>
            <a:off x="3265437" y="2971800"/>
            <a:ext cx="461986" cy="276999"/>
          </a:xfrm>
          <a:prstGeom prst="rect">
            <a:avLst/>
          </a:prstGeom>
          <a:noFill/>
        </p:spPr>
        <p:txBody>
          <a:bodyPr wrap="none" rtlCol="0">
            <a:spAutoFit/>
          </a:bodyPr>
          <a:lstStyle/>
          <a:p>
            <a:r>
              <a:rPr lang="de-DE" dirty="0" smtClean="0"/>
              <a:t>A=1</a:t>
            </a:r>
            <a:endParaRPr lang="de-DE" dirty="0"/>
          </a:p>
        </p:txBody>
      </p:sp>
      <p:sp>
        <p:nvSpPr>
          <p:cNvPr id="12" name="Textfeld 11"/>
          <p:cNvSpPr txBox="1"/>
          <p:nvPr/>
        </p:nvSpPr>
        <p:spPr>
          <a:xfrm>
            <a:off x="4637037" y="5334000"/>
            <a:ext cx="461986" cy="276999"/>
          </a:xfrm>
          <a:prstGeom prst="rect">
            <a:avLst/>
          </a:prstGeom>
          <a:noFill/>
        </p:spPr>
        <p:txBody>
          <a:bodyPr wrap="none" rtlCol="0">
            <a:spAutoFit/>
          </a:bodyPr>
          <a:lstStyle/>
          <a:p>
            <a:r>
              <a:rPr lang="de-DE" dirty="0" smtClean="0"/>
              <a:t>B=1</a:t>
            </a:r>
            <a:endParaRPr lang="de-DE" dirty="0"/>
          </a:p>
        </p:txBody>
      </p:sp>
      <p:cxnSp>
        <p:nvCxnSpPr>
          <p:cNvPr id="13" name="Gerade Verbindung 12"/>
          <p:cNvCxnSpPr/>
          <p:nvPr/>
        </p:nvCxnSpPr>
        <p:spPr bwMode="auto">
          <a:xfrm>
            <a:off x="1371600" y="4191000"/>
            <a:ext cx="0" cy="685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Textfeld 14"/>
          <p:cNvSpPr txBox="1"/>
          <p:nvPr/>
        </p:nvSpPr>
        <p:spPr>
          <a:xfrm>
            <a:off x="910393" y="4419600"/>
            <a:ext cx="470001" cy="276999"/>
          </a:xfrm>
          <a:prstGeom prst="rect">
            <a:avLst/>
          </a:prstGeom>
          <a:noFill/>
        </p:spPr>
        <p:txBody>
          <a:bodyPr wrap="none" rtlCol="0">
            <a:spAutoFit/>
          </a:bodyPr>
          <a:lstStyle/>
          <a:p>
            <a:r>
              <a:rPr lang="de-DE" dirty="0" smtClean="0"/>
              <a:t>C=1</a:t>
            </a:r>
            <a:endParaRPr lang="de-DE" dirty="0"/>
          </a:p>
        </p:txBody>
      </p:sp>
      <p:cxnSp>
        <p:nvCxnSpPr>
          <p:cNvPr id="16" name="Gerade Verbindung 15"/>
          <p:cNvCxnSpPr/>
          <p:nvPr/>
        </p:nvCxnSpPr>
        <p:spPr bwMode="auto">
          <a:xfrm>
            <a:off x="7772400" y="44958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Textfeld 17"/>
          <p:cNvSpPr txBox="1"/>
          <p:nvPr/>
        </p:nvSpPr>
        <p:spPr>
          <a:xfrm>
            <a:off x="7848600" y="4724400"/>
            <a:ext cx="470001" cy="276999"/>
          </a:xfrm>
          <a:prstGeom prst="rect">
            <a:avLst/>
          </a:prstGeom>
          <a:noFill/>
        </p:spPr>
        <p:txBody>
          <a:bodyPr wrap="none" rtlCol="0">
            <a:spAutoFit/>
          </a:bodyPr>
          <a:lstStyle/>
          <a:p>
            <a:r>
              <a:rPr lang="de-DE" dirty="0" smtClean="0"/>
              <a:t>D=1</a:t>
            </a:r>
            <a:endParaRPr lang="de-DE" dirty="0"/>
          </a:p>
        </p:txBody>
      </p:sp>
      <p:sp>
        <p:nvSpPr>
          <p:cNvPr id="7" name="Abgerundetes Rechteck 6"/>
          <p:cNvSpPr/>
          <p:nvPr/>
        </p:nvSpPr>
        <p:spPr bwMode="auto">
          <a:xfrm>
            <a:off x="5105400" y="4495800"/>
            <a:ext cx="1981200" cy="762000"/>
          </a:xfrm>
          <a:prstGeom prst="round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14278354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smtClean="0"/>
              <a:t>Wir </a:t>
            </a:r>
            <a:r>
              <a:rPr lang="de-DE" dirty="0"/>
              <a:t>definieren als Hold Time die Zeit die Eingang D2 nach der aktiven Taktflanke </a:t>
            </a:r>
            <a:r>
              <a:rPr lang="de-DE" dirty="0" smtClean="0"/>
              <a:t>(im Bezug auf die Flanke) noch </a:t>
            </a:r>
            <a:r>
              <a:rPr lang="de-DE" dirty="0"/>
              <a:t>unverändert bleiben muss (also im D2(i) Zustand) so dass D2(i) im Flipflop gespeichert wird. </a:t>
            </a:r>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5</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2954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676400" y="43434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Textfeld 4"/>
          <p:cNvSpPr txBox="1"/>
          <p:nvPr/>
        </p:nvSpPr>
        <p:spPr>
          <a:xfrm>
            <a:off x="3810000" y="2667000"/>
            <a:ext cx="380232" cy="276999"/>
          </a:xfrm>
          <a:prstGeom prst="rect">
            <a:avLst/>
          </a:prstGeom>
          <a:noFill/>
        </p:spPr>
        <p:txBody>
          <a:bodyPr wrap="none" rtlCol="0">
            <a:spAutoFit/>
          </a:bodyPr>
          <a:lstStyle/>
          <a:p>
            <a:r>
              <a:rPr lang="de-DE" dirty="0" smtClean="0"/>
              <a:t>D2</a:t>
            </a:r>
            <a:endParaRPr lang="de-DE" dirty="0"/>
          </a:p>
        </p:txBody>
      </p:sp>
      <p:sp>
        <p:nvSpPr>
          <p:cNvPr id="69" name="Textfeld 68"/>
          <p:cNvSpPr txBox="1"/>
          <p:nvPr/>
        </p:nvSpPr>
        <p:spPr>
          <a:xfrm>
            <a:off x="2509791" y="2667000"/>
            <a:ext cx="389850" cy="276999"/>
          </a:xfrm>
          <a:prstGeom prst="rect">
            <a:avLst/>
          </a:prstGeom>
          <a:noFill/>
        </p:spPr>
        <p:txBody>
          <a:bodyPr wrap="none" rtlCol="0">
            <a:spAutoFit/>
          </a:bodyPr>
          <a:lstStyle/>
          <a:p>
            <a:r>
              <a:rPr lang="de-DE" dirty="0" smtClean="0"/>
              <a:t>Q1</a:t>
            </a:r>
            <a:endParaRPr lang="de-DE" dirty="0"/>
          </a:p>
        </p:txBody>
      </p:sp>
      <p:sp>
        <p:nvSpPr>
          <p:cNvPr id="70" name="Textfeld 69"/>
          <p:cNvSpPr txBox="1"/>
          <p:nvPr/>
        </p:nvSpPr>
        <p:spPr>
          <a:xfrm>
            <a:off x="1641935" y="2286000"/>
            <a:ext cx="458780" cy="276999"/>
          </a:xfrm>
          <a:prstGeom prst="rect">
            <a:avLst/>
          </a:prstGeom>
          <a:noFill/>
        </p:spPr>
        <p:txBody>
          <a:bodyPr wrap="none" rtlCol="0">
            <a:spAutoFit/>
          </a:bodyPr>
          <a:lstStyle/>
          <a:p>
            <a:r>
              <a:rPr lang="de-DE" dirty="0" smtClean="0"/>
              <a:t>FF1</a:t>
            </a:r>
            <a:endParaRPr lang="de-DE" dirty="0"/>
          </a:p>
        </p:txBody>
      </p:sp>
      <p:sp>
        <p:nvSpPr>
          <p:cNvPr id="71" name="Textfeld 70"/>
          <p:cNvSpPr txBox="1"/>
          <p:nvPr/>
        </p:nvSpPr>
        <p:spPr>
          <a:xfrm>
            <a:off x="4267200" y="2286000"/>
            <a:ext cx="458780" cy="276999"/>
          </a:xfrm>
          <a:prstGeom prst="rect">
            <a:avLst/>
          </a:prstGeom>
          <a:noFill/>
        </p:spPr>
        <p:txBody>
          <a:bodyPr wrap="none" rtlCol="0">
            <a:spAutoFit/>
          </a:bodyPr>
          <a:lstStyle/>
          <a:p>
            <a:r>
              <a:rPr lang="de-DE" dirty="0" smtClean="0"/>
              <a:t>FF2</a:t>
            </a:r>
            <a:endParaRPr lang="de-DE" dirty="0"/>
          </a:p>
        </p:txBody>
      </p:sp>
      <p:sp>
        <p:nvSpPr>
          <p:cNvPr id="72" name="Textfeld 71"/>
          <p:cNvSpPr txBox="1"/>
          <p:nvPr/>
        </p:nvSpPr>
        <p:spPr>
          <a:xfrm>
            <a:off x="4319298" y="3276600"/>
            <a:ext cx="354584" cy="276999"/>
          </a:xfrm>
          <a:prstGeom prst="rect">
            <a:avLst/>
          </a:prstGeom>
          <a:noFill/>
        </p:spPr>
        <p:txBody>
          <a:bodyPr wrap="none" rtlCol="0">
            <a:spAutoFit/>
          </a:bodyPr>
          <a:lstStyle/>
          <a:p>
            <a:r>
              <a:rPr lang="de-DE" dirty="0" smtClean="0"/>
              <a:t>L1</a:t>
            </a:r>
            <a:endParaRPr lang="de-DE" dirty="0"/>
          </a:p>
        </p:txBody>
      </p:sp>
      <p:sp>
        <p:nvSpPr>
          <p:cNvPr id="73" name="Textfeld 72"/>
          <p:cNvSpPr txBox="1"/>
          <p:nvPr/>
        </p:nvSpPr>
        <p:spPr>
          <a:xfrm>
            <a:off x="4800600" y="3276600"/>
            <a:ext cx="354584" cy="276999"/>
          </a:xfrm>
          <a:prstGeom prst="rect">
            <a:avLst/>
          </a:prstGeom>
          <a:noFill/>
        </p:spPr>
        <p:txBody>
          <a:bodyPr wrap="none" rtlCol="0">
            <a:spAutoFit/>
          </a:bodyPr>
          <a:lstStyle/>
          <a:p>
            <a:r>
              <a:rPr lang="de-DE" dirty="0" smtClean="0"/>
              <a:t>L2</a:t>
            </a:r>
            <a:endParaRPr lang="de-DE" dirty="0"/>
          </a:p>
        </p:txBody>
      </p:sp>
    </p:spTree>
    <p:extLst>
      <p:ext uri="{BB962C8B-B14F-4D97-AF65-F5344CB8AC3E}">
        <p14:creationId xmlns:p14="http://schemas.microsoft.com/office/powerpoint/2010/main" val="18832961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ctrTitle"/>
          </p:nvPr>
        </p:nvSpPr>
        <p:spPr/>
        <p:txBody>
          <a:bodyPr/>
          <a:lstStyle/>
          <a:p>
            <a:r>
              <a:rPr lang="de-DE" dirty="0" err="1" smtClean="0"/>
              <a:t>Glitch</a:t>
            </a:r>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50</a:t>
            </a:fld>
            <a:endParaRPr lang="de-DE" altLang="de-DE"/>
          </a:p>
        </p:txBody>
      </p:sp>
    </p:spTree>
    <p:extLst>
      <p:ext uri="{BB962C8B-B14F-4D97-AF65-F5344CB8AC3E}">
        <p14:creationId xmlns:p14="http://schemas.microsoft.com/office/powerpoint/2010/main" val="16887361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Die Verwendung minimaler Logik führt oft zu einem Problem genannt </a:t>
            </a:r>
            <a:r>
              <a:rPr lang="de-DE" dirty="0" err="1"/>
              <a:t>Glitch</a:t>
            </a:r>
            <a:r>
              <a:rPr lang="de-DE" dirty="0"/>
              <a:t>.</a:t>
            </a:r>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51</a:t>
            </a:fld>
            <a:endParaRPr lang="de-DE" altLang="de-DE"/>
          </a:p>
        </p:txBody>
      </p:sp>
      <p:graphicFrame>
        <p:nvGraphicFramePr>
          <p:cNvPr id="4" name="Tabelle 3"/>
          <p:cNvGraphicFramePr>
            <a:graphicFrameLocks noGrp="1"/>
          </p:cNvGraphicFramePr>
          <p:nvPr>
            <p:extLst>
              <p:ext uri="{D42A27DB-BD31-4B8C-83A1-F6EECF244321}">
                <p14:modId xmlns:p14="http://schemas.microsoft.com/office/powerpoint/2010/main" val="505354637"/>
              </p:ext>
            </p:extLst>
          </p:nvPr>
        </p:nvGraphicFramePr>
        <p:xfrm>
          <a:off x="1524000" y="4470400"/>
          <a:ext cx="6096000" cy="111252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r>
                        <a:rPr lang="de-DE" dirty="0" err="1" smtClean="0"/>
                        <a:t>Sel</a:t>
                      </a:r>
                      <a:r>
                        <a:rPr lang="de-DE" dirty="0" smtClean="0"/>
                        <a:t>/B</a:t>
                      </a:r>
                      <a:endParaRPr lang="de-DE" dirty="0"/>
                    </a:p>
                  </a:txBody>
                  <a:tcPr/>
                </a:tc>
                <a:tc>
                  <a:txBody>
                    <a:bodyPr/>
                    <a:lstStyle/>
                    <a:p>
                      <a:r>
                        <a:rPr lang="de-DE" dirty="0" smtClean="0"/>
                        <a:t>00</a:t>
                      </a:r>
                      <a:endParaRPr lang="de-DE" dirty="0"/>
                    </a:p>
                  </a:txBody>
                  <a:tcPr/>
                </a:tc>
                <a:tc>
                  <a:txBody>
                    <a:bodyPr/>
                    <a:lstStyle/>
                    <a:p>
                      <a:r>
                        <a:rPr lang="de-DE" dirty="0" smtClean="0"/>
                        <a:t>01</a:t>
                      </a:r>
                      <a:endParaRPr lang="de-DE" dirty="0"/>
                    </a:p>
                  </a:txBody>
                  <a:tcPr/>
                </a:tc>
                <a:tc>
                  <a:txBody>
                    <a:bodyPr/>
                    <a:lstStyle/>
                    <a:p>
                      <a:r>
                        <a:rPr lang="de-DE" dirty="0" smtClean="0"/>
                        <a:t>11</a:t>
                      </a:r>
                      <a:endParaRPr lang="de-DE" dirty="0"/>
                    </a:p>
                  </a:txBody>
                  <a:tcPr/>
                </a:tc>
                <a:tc>
                  <a:txBody>
                    <a:bodyPr/>
                    <a:lstStyle/>
                    <a:p>
                      <a:r>
                        <a:rPr lang="de-DE" dirty="0" smtClean="0"/>
                        <a:t>10</a:t>
                      </a:r>
                      <a:endParaRPr lang="de-DE" dirty="0"/>
                    </a:p>
                  </a:txBody>
                  <a:tcPr/>
                </a:tc>
              </a:tr>
              <a:tr h="370840">
                <a:tc>
                  <a:txBody>
                    <a:bodyPr/>
                    <a:lstStyle/>
                    <a:p>
                      <a:r>
                        <a:rPr lang="de-DE" dirty="0" smtClean="0"/>
                        <a:t>0</a:t>
                      </a:r>
                      <a:endParaRPr lang="de-DE" dirty="0"/>
                    </a:p>
                  </a:txBody>
                  <a:tcPr/>
                </a:tc>
                <a:tc>
                  <a:txBody>
                    <a:bodyPr/>
                    <a:lstStyle/>
                    <a:p>
                      <a:endParaRPr lang="de-DE"/>
                    </a:p>
                  </a:txBody>
                  <a:tcPr/>
                </a:tc>
                <a:tc>
                  <a:txBody>
                    <a:bodyPr/>
                    <a:lstStyle/>
                    <a:p>
                      <a:endParaRPr lang="de-DE"/>
                    </a:p>
                  </a:txBody>
                  <a:tcPr/>
                </a:tc>
                <a:tc>
                  <a:txBody>
                    <a:bodyPr/>
                    <a:lstStyle/>
                    <a:p>
                      <a:r>
                        <a:rPr lang="de-DE" dirty="0" smtClean="0"/>
                        <a:t>1</a:t>
                      </a:r>
                      <a:endParaRPr lang="de-DE" dirty="0"/>
                    </a:p>
                  </a:txBody>
                  <a:tcPr/>
                </a:tc>
                <a:tc>
                  <a:txBody>
                    <a:bodyPr/>
                    <a:lstStyle/>
                    <a:p>
                      <a:endParaRPr lang="de-DE"/>
                    </a:p>
                  </a:txBody>
                  <a:tcPr/>
                </a:tc>
              </a:tr>
              <a:tr h="370840">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endParaRPr lang="de-DE" dirty="0"/>
                    </a:p>
                  </a:txBody>
                  <a:tcPr/>
                </a:tc>
              </a:tr>
            </a:tbl>
          </a:graphicData>
        </a:graphic>
      </p:graphicFrame>
      <p:cxnSp>
        <p:nvCxnSpPr>
          <p:cNvPr id="6" name="Gerade Verbindung 5"/>
          <p:cNvCxnSpPr/>
          <p:nvPr/>
        </p:nvCxnSpPr>
        <p:spPr bwMode="auto">
          <a:xfrm>
            <a:off x="3962400" y="41910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a:off x="5181600" y="5819001"/>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feld 9"/>
          <p:cNvSpPr txBox="1"/>
          <p:nvPr/>
        </p:nvSpPr>
        <p:spPr>
          <a:xfrm>
            <a:off x="3265437" y="4038600"/>
            <a:ext cx="461986" cy="276999"/>
          </a:xfrm>
          <a:prstGeom prst="rect">
            <a:avLst/>
          </a:prstGeom>
          <a:noFill/>
        </p:spPr>
        <p:txBody>
          <a:bodyPr wrap="none" rtlCol="0">
            <a:spAutoFit/>
          </a:bodyPr>
          <a:lstStyle/>
          <a:p>
            <a:r>
              <a:rPr lang="de-DE" dirty="0" smtClean="0"/>
              <a:t>B=1</a:t>
            </a:r>
            <a:endParaRPr lang="de-DE" dirty="0"/>
          </a:p>
        </p:txBody>
      </p:sp>
      <p:sp>
        <p:nvSpPr>
          <p:cNvPr id="12" name="Textfeld 11"/>
          <p:cNvSpPr txBox="1"/>
          <p:nvPr/>
        </p:nvSpPr>
        <p:spPr>
          <a:xfrm>
            <a:off x="4577726" y="5666601"/>
            <a:ext cx="580608" cy="276999"/>
          </a:xfrm>
          <a:prstGeom prst="rect">
            <a:avLst/>
          </a:prstGeom>
          <a:noFill/>
        </p:spPr>
        <p:txBody>
          <a:bodyPr wrap="none" rtlCol="0">
            <a:spAutoFit/>
          </a:bodyPr>
          <a:lstStyle/>
          <a:p>
            <a:r>
              <a:rPr lang="de-DE" dirty="0" err="1" smtClean="0"/>
              <a:t>Sel</a:t>
            </a:r>
            <a:r>
              <a:rPr lang="de-DE" dirty="0" smtClean="0"/>
              <a:t>=1</a:t>
            </a:r>
            <a:endParaRPr lang="de-DE" dirty="0"/>
          </a:p>
        </p:txBody>
      </p:sp>
      <p:sp>
        <p:nvSpPr>
          <p:cNvPr id="15" name="Textfeld 14"/>
          <p:cNvSpPr txBox="1"/>
          <p:nvPr/>
        </p:nvSpPr>
        <p:spPr>
          <a:xfrm>
            <a:off x="914401" y="5257800"/>
            <a:ext cx="461986" cy="276999"/>
          </a:xfrm>
          <a:prstGeom prst="rect">
            <a:avLst/>
          </a:prstGeom>
          <a:noFill/>
        </p:spPr>
        <p:txBody>
          <a:bodyPr wrap="none" rtlCol="0">
            <a:spAutoFit/>
          </a:bodyPr>
          <a:lstStyle/>
          <a:p>
            <a:r>
              <a:rPr lang="de-DE" dirty="0" smtClean="0"/>
              <a:t>A=1</a:t>
            </a:r>
            <a:endParaRPr lang="de-DE" dirty="0"/>
          </a:p>
        </p:txBody>
      </p:sp>
      <p:cxnSp>
        <p:nvCxnSpPr>
          <p:cNvPr id="16" name="Gerade Verbindung 15"/>
          <p:cNvCxnSpPr/>
          <p:nvPr/>
        </p:nvCxnSpPr>
        <p:spPr bwMode="auto">
          <a:xfrm>
            <a:off x="1371600" y="5257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Gerade Verbindung 16"/>
          <p:cNvCxnSpPr/>
          <p:nvPr/>
        </p:nvCxnSpPr>
        <p:spPr bwMode="auto">
          <a:xfrm>
            <a:off x="2819400" y="21336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Gerade Verbindung 18"/>
          <p:cNvCxnSpPr/>
          <p:nvPr/>
        </p:nvCxnSpPr>
        <p:spPr bwMode="auto">
          <a:xfrm>
            <a:off x="3352800" y="14478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a:off x="3352800" y="14478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a:off x="3352800" y="23622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Bogen 21"/>
          <p:cNvSpPr/>
          <p:nvPr/>
        </p:nvSpPr>
        <p:spPr bwMode="auto">
          <a:xfrm flipV="1">
            <a:off x="3657600" y="1447800"/>
            <a:ext cx="838200" cy="914400"/>
          </a:xfrm>
          <a:prstGeom prst="arc">
            <a:avLst>
              <a:gd name="adj1" fmla="val 16200000"/>
              <a:gd name="adj2" fmla="val 5490446"/>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3" name="Gerade Verbindung 22"/>
          <p:cNvCxnSpPr/>
          <p:nvPr/>
        </p:nvCxnSpPr>
        <p:spPr bwMode="auto">
          <a:xfrm>
            <a:off x="1600200" y="16764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Textfeld 23"/>
          <p:cNvSpPr txBox="1"/>
          <p:nvPr/>
        </p:nvSpPr>
        <p:spPr>
          <a:xfrm>
            <a:off x="1600200" y="1371600"/>
            <a:ext cx="405880" cy="276999"/>
          </a:xfrm>
          <a:prstGeom prst="rect">
            <a:avLst/>
          </a:prstGeom>
          <a:noFill/>
        </p:spPr>
        <p:txBody>
          <a:bodyPr wrap="none" rtlCol="0">
            <a:spAutoFit/>
          </a:bodyPr>
          <a:lstStyle/>
          <a:p>
            <a:r>
              <a:rPr lang="de-DE" dirty="0" err="1" smtClean="0"/>
              <a:t>Sel</a:t>
            </a:r>
            <a:endParaRPr lang="de-DE" dirty="0"/>
          </a:p>
        </p:txBody>
      </p:sp>
      <p:cxnSp>
        <p:nvCxnSpPr>
          <p:cNvPr id="25" name="Gerade Verbindung 24"/>
          <p:cNvCxnSpPr/>
          <p:nvPr/>
        </p:nvCxnSpPr>
        <p:spPr bwMode="auto">
          <a:xfrm>
            <a:off x="2819400" y="35052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Gerade Verbindung 25"/>
          <p:cNvCxnSpPr/>
          <p:nvPr/>
        </p:nvCxnSpPr>
        <p:spPr bwMode="auto">
          <a:xfrm>
            <a:off x="3352800" y="28194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Gerade Verbindung 26"/>
          <p:cNvCxnSpPr/>
          <p:nvPr/>
        </p:nvCxnSpPr>
        <p:spPr bwMode="auto">
          <a:xfrm>
            <a:off x="3352800" y="28194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Bogen 27"/>
          <p:cNvSpPr/>
          <p:nvPr/>
        </p:nvSpPr>
        <p:spPr bwMode="auto">
          <a:xfrm flipV="1">
            <a:off x="3657600" y="2819400"/>
            <a:ext cx="838200" cy="914400"/>
          </a:xfrm>
          <a:prstGeom prst="arc">
            <a:avLst>
              <a:gd name="adj1" fmla="val 16200000"/>
              <a:gd name="adj2" fmla="val 5490446"/>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9" name="Gerade Verbindung 28"/>
          <p:cNvCxnSpPr/>
          <p:nvPr/>
        </p:nvCxnSpPr>
        <p:spPr bwMode="auto">
          <a:xfrm>
            <a:off x="2819400" y="30480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Textfeld 29"/>
          <p:cNvSpPr txBox="1"/>
          <p:nvPr/>
        </p:nvSpPr>
        <p:spPr>
          <a:xfrm>
            <a:off x="2514600" y="2743200"/>
            <a:ext cx="405881" cy="276999"/>
          </a:xfrm>
          <a:prstGeom prst="rect">
            <a:avLst/>
          </a:prstGeom>
          <a:noFill/>
        </p:spPr>
        <p:txBody>
          <a:bodyPr wrap="none" rtlCol="0">
            <a:spAutoFit/>
          </a:bodyPr>
          <a:lstStyle/>
          <a:p>
            <a:r>
              <a:rPr lang="de-DE" dirty="0" err="1" smtClean="0"/>
              <a:t>Sel</a:t>
            </a:r>
            <a:endParaRPr lang="de-DE" dirty="0"/>
          </a:p>
        </p:txBody>
      </p:sp>
      <p:sp>
        <p:nvSpPr>
          <p:cNvPr id="31" name="Textfeld 30"/>
          <p:cNvSpPr txBox="1"/>
          <p:nvPr/>
        </p:nvSpPr>
        <p:spPr>
          <a:xfrm>
            <a:off x="2590801" y="3200400"/>
            <a:ext cx="287258" cy="276999"/>
          </a:xfrm>
          <a:prstGeom prst="rect">
            <a:avLst/>
          </a:prstGeom>
          <a:noFill/>
        </p:spPr>
        <p:txBody>
          <a:bodyPr wrap="none" rtlCol="0">
            <a:spAutoFit/>
          </a:bodyPr>
          <a:lstStyle/>
          <a:p>
            <a:r>
              <a:rPr lang="de-DE" dirty="0" smtClean="0"/>
              <a:t>B</a:t>
            </a:r>
            <a:endParaRPr lang="de-DE" dirty="0"/>
          </a:p>
        </p:txBody>
      </p:sp>
      <p:sp>
        <p:nvSpPr>
          <p:cNvPr id="32" name="Textfeld 31"/>
          <p:cNvSpPr txBox="1"/>
          <p:nvPr/>
        </p:nvSpPr>
        <p:spPr>
          <a:xfrm>
            <a:off x="2573911" y="1822705"/>
            <a:ext cx="287258" cy="276999"/>
          </a:xfrm>
          <a:prstGeom prst="rect">
            <a:avLst/>
          </a:prstGeom>
          <a:noFill/>
        </p:spPr>
        <p:txBody>
          <a:bodyPr wrap="none" rtlCol="0">
            <a:spAutoFit/>
          </a:bodyPr>
          <a:lstStyle/>
          <a:p>
            <a:r>
              <a:rPr lang="de-DE" dirty="0" smtClean="0"/>
              <a:t>A</a:t>
            </a:r>
            <a:endParaRPr lang="de-DE" dirty="0"/>
          </a:p>
        </p:txBody>
      </p:sp>
      <p:cxnSp>
        <p:nvCxnSpPr>
          <p:cNvPr id="33" name="Gerade Verbindung 32"/>
          <p:cNvCxnSpPr/>
          <p:nvPr/>
        </p:nvCxnSpPr>
        <p:spPr bwMode="auto">
          <a:xfrm>
            <a:off x="4495800" y="1898905"/>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495800" y="32766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Bogen 34"/>
          <p:cNvSpPr/>
          <p:nvPr/>
        </p:nvSpPr>
        <p:spPr bwMode="auto">
          <a:xfrm>
            <a:off x="5257800" y="2057400"/>
            <a:ext cx="381000" cy="1054100"/>
          </a:xfrm>
          <a:prstGeom prst="arc">
            <a:avLst>
              <a:gd name="adj1" fmla="val 16200000"/>
              <a:gd name="adj2" fmla="val 5387783"/>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6" name="Bogen 35"/>
          <p:cNvSpPr/>
          <p:nvPr/>
        </p:nvSpPr>
        <p:spPr bwMode="auto">
          <a:xfrm>
            <a:off x="5257800" y="2057400"/>
            <a:ext cx="1371600" cy="1524000"/>
          </a:xfrm>
          <a:prstGeom prst="arc">
            <a:avLst>
              <a:gd name="adj1" fmla="val 16200000"/>
              <a:gd name="adj2" fmla="val 20168631"/>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37" name="Gerade Verbindung 36"/>
          <p:cNvCxnSpPr/>
          <p:nvPr/>
        </p:nvCxnSpPr>
        <p:spPr bwMode="auto">
          <a:xfrm flipH="1">
            <a:off x="5524500" y="2057400"/>
            <a:ext cx="4191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flipH="1">
            <a:off x="5486400" y="3124200"/>
            <a:ext cx="4191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Bogen 38"/>
          <p:cNvSpPr/>
          <p:nvPr/>
        </p:nvSpPr>
        <p:spPr bwMode="auto">
          <a:xfrm flipV="1">
            <a:off x="5257800" y="1600200"/>
            <a:ext cx="1371600" cy="1524000"/>
          </a:xfrm>
          <a:prstGeom prst="arc">
            <a:avLst>
              <a:gd name="adj1" fmla="val 16200000"/>
              <a:gd name="adj2" fmla="val 20168631"/>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40" name="Gerade Verbindung 39"/>
          <p:cNvCxnSpPr/>
          <p:nvPr/>
        </p:nvCxnSpPr>
        <p:spPr bwMode="auto">
          <a:xfrm>
            <a:off x="5029200" y="19050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Gerade Verbindung 40"/>
          <p:cNvCxnSpPr/>
          <p:nvPr/>
        </p:nvCxnSpPr>
        <p:spPr bwMode="auto">
          <a:xfrm>
            <a:off x="5029200" y="22098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Gerade Verbindung 41"/>
          <p:cNvCxnSpPr/>
          <p:nvPr/>
        </p:nvCxnSpPr>
        <p:spPr bwMode="auto">
          <a:xfrm>
            <a:off x="5029200" y="29718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a:off x="5029200" y="2971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553200" y="2590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Gerade Verbindung 44"/>
          <p:cNvCxnSpPr/>
          <p:nvPr/>
        </p:nvCxnSpPr>
        <p:spPr bwMode="auto">
          <a:xfrm>
            <a:off x="3352800" y="37338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47" name="Gruppieren 46"/>
          <p:cNvGrpSpPr/>
          <p:nvPr/>
        </p:nvGrpSpPr>
        <p:grpSpPr>
          <a:xfrm>
            <a:off x="2133600" y="1447800"/>
            <a:ext cx="624052" cy="457200"/>
            <a:chOff x="1524000" y="2971800"/>
            <a:chExt cx="1447800" cy="1060704"/>
          </a:xfrm>
        </p:grpSpPr>
        <p:cxnSp>
          <p:nvCxnSpPr>
            <p:cNvPr id="48" name="Gerade Verbindung 47"/>
            <p:cNvCxnSpPr/>
            <p:nvPr/>
          </p:nvCxnSpPr>
          <p:spPr bwMode="auto">
            <a:xfrm>
              <a:off x="2438400" y="35052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Ellipse 48"/>
            <p:cNvSpPr/>
            <p:nvPr/>
          </p:nvSpPr>
          <p:spPr bwMode="auto">
            <a:xfrm>
              <a:off x="2438400" y="3352800"/>
              <a:ext cx="304800" cy="304800"/>
            </a:xfrm>
            <a:prstGeom prst="ellipse">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0" name="Gleichschenkliges Dreieck 49"/>
            <p:cNvSpPr/>
            <p:nvPr/>
          </p:nvSpPr>
          <p:spPr bwMode="auto">
            <a:xfrm rot="5400000">
              <a:off x="1450848" y="3044952"/>
              <a:ext cx="1060704" cy="9144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cxnSp>
        <p:nvCxnSpPr>
          <p:cNvPr id="51" name="Gerade Verbindung 50"/>
          <p:cNvCxnSpPr/>
          <p:nvPr/>
        </p:nvCxnSpPr>
        <p:spPr bwMode="auto">
          <a:xfrm>
            <a:off x="2743200" y="16764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2" name="Gerade Verbindung 14341"/>
          <p:cNvCxnSpPr/>
          <p:nvPr/>
        </p:nvCxnSpPr>
        <p:spPr bwMode="auto">
          <a:xfrm>
            <a:off x="1828800" y="1676400"/>
            <a:ext cx="0" cy="1371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4" name="Gerade Verbindung 14343"/>
          <p:cNvCxnSpPr/>
          <p:nvPr/>
        </p:nvCxnSpPr>
        <p:spPr bwMode="auto">
          <a:xfrm flipH="1">
            <a:off x="1828800" y="3048000"/>
            <a:ext cx="990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346" name="Ellipse 14345"/>
          <p:cNvSpPr/>
          <p:nvPr/>
        </p:nvSpPr>
        <p:spPr bwMode="auto">
          <a:xfrm>
            <a:off x="5105400" y="4495800"/>
            <a:ext cx="685800" cy="12954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4348" name="Gerade Verbindung mit Pfeil 14347"/>
          <p:cNvCxnSpPr>
            <a:stCxn id="14346" idx="0"/>
          </p:cNvCxnSpPr>
          <p:nvPr/>
        </p:nvCxnSpPr>
        <p:spPr bwMode="auto">
          <a:xfrm flipH="1" flipV="1">
            <a:off x="4419600" y="3733800"/>
            <a:ext cx="1028700" cy="762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349" name="Ellipse 14348"/>
          <p:cNvSpPr/>
          <p:nvPr/>
        </p:nvSpPr>
        <p:spPr bwMode="auto">
          <a:xfrm>
            <a:off x="2590800" y="5029200"/>
            <a:ext cx="1828800" cy="9144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4351" name="Gerade Verbindung mit Pfeil 14350"/>
          <p:cNvCxnSpPr/>
          <p:nvPr/>
        </p:nvCxnSpPr>
        <p:spPr bwMode="auto">
          <a:xfrm flipV="1">
            <a:off x="3124200" y="2438400"/>
            <a:ext cx="685800" cy="2667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1716905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smtClean="0"/>
              <a:t>Y </a:t>
            </a:r>
            <a:r>
              <a:rPr lang="de-DE" dirty="0"/>
              <a:t>= </a:t>
            </a:r>
            <a:r>
              <a:rPr lang="de-DE" dirty="0" smtClean="0"/>
              <a:t>!</a:t>
            </a:r>
            <a:r>
              <a:rPr lang="de-DE" dirty="0" err="1" smtClean="0"/>
              <a:t>Sel</a:t>
            </a:r>
            <a:r>
              <a:rPr lang="de-DE" dirty="0" smtClean="0"/>
              <a:t> </a:t>
            </a:r>
            <a:r>
              <a:rPr lang="de-DE" dirty="0"/>
              <a:t>A + </a:t>
            </a:r>
            <a:r>
              <a:rPr lang="de-DE" dirty="0" err="1" smtClean="0"/>
              <a:t>Sel</a:t>
            </a:r>
            <a:r>
              <a:rPr lang="de-DE" dirty="0" smtClean="0"/>
              <a:t> B</a:t>
            </a:r>
          </a:p>
          <a:p>
            <a:r>
              <a:rPr lang="de-DE" dirty="0" smtClean="0"/>
              <a:t>Nehmen </a:t>
            </a:r>
            <a:r>
              <a:rPr lang="de-DE" dirty="0"/>
              <a:t>wir </a:t>
            </a:r>
            <a:r>
              <a:rPr lang="de-DE" dirty="0" smtClean="0"/>
              <a:t>an, </a:t>
            </a:r>
            <a:r>
              <a:rPr lang="de-DE" dirty="0"/>
              <a:t>dass beide Eingänge </a:t>
            </a:r>
            <a:r>
              <a:rPr lang="de-DE" dirty="0" smtClean="0"/>
              <a:t>„</a:t>
            </a:r>
            <a:r>
              <a:rPr lang="de-DE" dirty="0" smtClean="0"/>
              <a:t>1“</a:t>
            </a:r>
            <a:r>
              <a:rPr lang="de-DE" dirty="0" smtClean="0"/>
              <a:t> sind: </a:t>
            </a:r>
            <a:r>
              <a:rPr lang="de-DE" dirty="0"/>
              <a:t>A = B = </a:t>
            </a:r>
            <a:r>
              <a:rPr lang="de-DE" dirty="0" smtClean="0"/>
              <a:t>1</a:t>
            </a:r>
          </a:p>
          <a:p>
            <a:r>
              <a:rPr lang="de-DE" dirty="0" err="1"/>
              <a:t>Sel</a:t>
            </a:r>
            <a:r>
              <a:rPr lang="de-DE" dirty="0"/>
              <a:t> ist anfangs 1 und ändert sich auf </a:t>
            </a:r>
            <a:r>
              <a:rPr lang="de-DE" dirty="0" smtClean="0"/>
              <a:t>0 -&gt; wir erwarten Y = 1</a:t>
            </a:r>
            <a:endParaRPr lang="de-DE" dirty="0"/>
          </a:p>
          <a:p>
            <a:r>
              <a:rPr lang="de-DE" dirty="0"/>
              <a:t>Ein kurze Zeit sehen beide AND Gatter den Select Eingang 0, wir bekommen für eine kurze Zeit 0 am </a:t>
            </a:r>
            <a:r>
              <a:rPr lang="de-DE" dirty="0" smtClean="0"/>
              <a:t>Ausgang</a:t>
            </a:r>
            <a:endParaRPr lang="de-DE" dirty="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52</a:t>
            </a:fld>
            <a:endParaRPr lang="de-DE" altLang="de-DE"/>
          </a:p>
        </p:txBody>
      </p:sp>
      <p:cxnSp>
        <p:nvCxnSpPr>
          <p:cNvPr id="17" name="Gerade Verbindung 16"/>
          <p:cNvCxnSpPr/>
          <p:nvPr/>
        </p:nvCxnSpPr>
        <p:spPr bwMode="auto">
          <a:xfrm>
            <a:off x="2819400" y="32766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Gerade Verbindung 18"/>
          <p:cNvCxnSpPr/>
          <p:nvPr/>
        </p:nvCxnSpPr>
        <p:spPr bwMode="auto">
          <a:xfrm>
            <a:off x="3352800" y="25908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a:off x="3352800" y="25908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a:off x="3352800" y="35052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Bogen 21"/>
          <p:cNvSpPr/>
          <p:nvPr/>
        </p:nvSpPr>
        <p:spPr bwMode="auto">
          <a:xfrm flipV="1">
            <a:off x="3657600" y="2590800"/>
            <a:ext cx="838200" cy="914400"/>
          </a:xfrm>
          <a:prstGeom prst="arc">
            <a:avLst>
              <a:gd name="adj1" fmla="val 16200000"/>
              <a:gd name="adj2" fmla="val 5490446"/>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3" name="Gerade Verbindung 22"/>
          <p:cNvCxnSpPr/>
          <p:nvPr/>
        </p:nvCxnSpPr>
        <p:spPr bwMode="auto">
          <a:xfrm>
            <a:off x="1600200" y="28194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Textfeld 23"/>
          <p:cNvSpPr txBox="1"/>
          <p:nvPr/>
        </p:nvSpPr>
        <p:spPr>
          <a:xfrm>
            <a:off x="1600200" y="2514600"/>
            <a:ext cx="405880" cy="276999"/>
          </a:xfrm>
          <a:prstGeom prst="rect">
            <a:avLst/>
          </a:prstGeom>
          <a:noFill/>
        </p:spPr>
        <p:txBody>
          <a:bodyPr wrap="none" rtlCol="0">
            <a:spAutoFit/>
          </a:bodyPr>
          <a:lstStyle/>
          <a:p>
            <a:r>
              <a:rPr lang="de-DE" dirty="0" err="1" smtClean="0"/>
              <a:t>Sel</a:t>
            </a:r>
            <a:endParaRPr lang="de-DE" dirty="0"/>
          </a:p>
        </p:txBody>
      </p:sp>
      <p:cxnSp>
        <p:nvCxnSpPr>
          <p:cNvPr id="25" name="Gerade Verbindung 24"/>
          <p:cNvCxnSpPr/>
          <p:nvPr/>
        </p:nvCxnSpPr>
        <p:spPr bwMode="auto">
          <a:xfrm>
            <a:off x="2819400" y="46482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Gerade Verbindung 25"/>
          <p:cNvCxnSpPr/>
          <p:nvPr/>
        </p:nvCxnSpPr>
        <p:spPr bwMode="auto">
          <a:xfrm>
            <a:off x="3352800" y="39624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Gerade Verbindung 26"/>
          <p:cNvCxnSpPr/>
          <p:nvPr/>
        </p:nvCxnSpPr>
        <p:spPr bwMode="auto">
          <a:xfrm>
            <a:off x="3352800" y="39624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Bogen 27"/>
          <p:cNvSpPr/>
          <p:nvPr/>
        </p:nvSpPr>
        <p:spPr bwMode="auto">
          <a:xfrm flipV="1">
            <a:off x="3657600" y="3962400"/>
            <a:ext cx="838200" cy="914400"/>
          </a:xfrm>
          <a:prstGeom prst="arc">
            <a:avLst>
              <a:gd name="adj1" fmla="val 16200000"/>
              <a:gd name="adj2" fmla="val 5490446"/>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9" name="Gerade Verbindung 28"/>
          <p:cNvCxnSpPr/>
          <p:nvPr/>
        </p:nvCxnSpPr>
        <p:spPr bwMode="auto">
          <a:xfrm>
            <a:off x="2819400" y="41910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Textfeld 29"/>
          <p:cNvSpPr txBox="1"/>
          <p:nvPr/>
        </p:nvSpPr>
        <p:spPr>
          <a:xfrm>
            <a:off x="2514600" y="3886200"/>
            <a:ext cx="405881" cy="276999"/>
          </a:xfrm>
          <a:prstGeom prst="rect">
            <a:avLst/>
          </a:prstGeom>
          <a:noFill/>
        </p:spPr>
        <p:txBody>
          <a:bodyPr wrap="none" rtlCol="0">
            <a:spAutoFit/>
          </a:bodyPr>
          <a:lstStyle/>
          <a:p>
            <a:r>
              <a:rPr lang="de-DE" dirty="0" err="1" smtClean="0"/>
              <a:t>Sel</a:t>
            </a:r>
            <a:endParaRPr lang="de-DE" dirty="0"/>
          </a:p>
        </p:txBody>
      </p:sp>
      <p:sp>
        <p:nvSpPr>
          <p:cNvPr id="31" name="Textfeld 30"/>
          <p:cNvSpPr txBox="1"/>
          <p:nvPr/>
        </p:nvSpPr>
        <p:spPr>
          <a:xfrm>
            <a:off x="2590801" y="4343400"/>
            <a:ext cx="287258" cy="276999"/>
          </a:xfrm>
          <a:prstGeom prst="rect">
            <a:avLst/>
          </a:prstGeom>
          <a:noFill/>
        </p:spPr>
        <p:txBody>
          <a:bodyPr wrap="none" rtlCol="0">
            <a:spAutoFit/>
          </a:bodyPr>
          <a:lstStyle/>
          <a:p>
            <a:r>
              <a:rPr lang="de-DE" dirty="0" smtClean="0"/>
              <a:t>B</a:t>
            </a:r>
            <a:endParaRPr lang="de-DE" dirty="0"/>
          </a:p>
        </p:txBody>
      </p:sp>
      <p:sp>
        <p:nvSpPr>
          <p:cNvPr id="32" name="Textfeld 31"/>
          <p:cNvSpPr txBox="1"/>
          <p:nvPr/>
        </p:nvSpPr>
        <p:spPr>
          <a:xfrm>
            <a:off x="2573911" y="2965705"/>
            <a:ext cx="287258" cy="276999"/>
          </a:xfrm>
          <a:prstGeom prst="rect">
            <a:avLst/>
          </a:prstGeom>
          <a:noFill/>
        </p:spPr>
        <p:txBody>
          <a:bodyPr wrap="none" rtlCol="0">
            <a:spAutoFit/>
          </a:bodyPr>
          <a:lstStyle/>
          <a:p>
            <a:r>
              <a:rPr lang="de-DE" dirty="0" smtClean="0"/>
              <a:t>A</a:t>
            </a:r>
            <a:endParaRPr lang="de-DE" dirty="0"/>
          </a:p>
        </p:txBody>
      </p:sp>
      <p:cxnSp>
        <p:nvCxnSpPr>
          <p:cNvPr id="33" name="Gerade Verbindung 32"/>
          <p:cNvCxnSpPr/>
          <p:nvPr/>
        </p:nvCxnSpPr>
        <p:spPr bwMode="auto">
          <a:xfrm>
            <a:off x="4495800" y="3041905"/>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495800" y="44196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Bogen 34"/>
          <p:cNvSpPr/>
          <p:nvPr/>
        </p:nvSpPr>
        <p:spPr bwMode="auto">
          <a:xfrm>
            <a:off x="5257800" y="3200400"/>
            <a:ext cx="381000" cy="1054100"/>
          </a:xfrm>
          <a:prstGeom prst="arc">
            <a:avLst>
              <a:gd name="adj1" fmla="val 16200000"/>
              <a:gd name="adj2" fmla="val 5387783"/>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6" name="Bogen 35"/>
          <p:cNvSpPr/>
          <p:nvPr/>
        </p:nvSpPr>
        <p:spPr bwMode="auto">
          <a:xfrm>
            <a:off x="5257800" y="3200400"/>
            <a:ext cx="1371600" cy="1524000"/>
          </a:xfrm>
          <a:prstGeom prst="arc">
            <a:avLst>
              <a:gd name="adj1" fmla="val 16200000"/>
              <a:gd name="adj2" fmla="val 20168631"/>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37" name="Gerade Verbindung 36"/>
          <p:cNvCxnSpPr/>
          <p:nvPr/>
        </p:nvCxnSpPr>
        <p:spPr bwMode="auto">
          <a:xfrm flipH="1">
            <a:off x="5524500" y="3200400"/>
            <a:ext cx="4191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flipH="1">
            <a:off x="5486400" y="4267200"/>
            <a:ext cx="4191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Bogen 38"/>
          <p:cNvSpPr/>
          <p:nvPr/>
        </p:nvSpPr>
        <p:spPr bwMode="auto">
          <a:xfrm flipV="1">
            <a:off x="5257800" y="2743200"/>
            <a:ext cx="1371600" cy="1524000"/>
          </a:xfrm>
          <a:prstGeom prst="arc">
            <a:avLst>
              <a:gd name="adj1" fmla="val 16200000"/>
              <a:gd name="adj2" fmla="val 20168631"/>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40" name="Gerade Verbindung 39"/>
          <p:cNvCxnSpPr/>
          <p:nvPr/>
        </p:nvCxnSpPr>
        <p:spPr bwMode="auto">
          <a:xfrm>
            <a:off x="5029200" y="30480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Gerade Verbindung 40"/>
          <p:cNvCxnSpPr/>
          <p:nvPr/>
        </p:nvCxnSpPr>
        <p:spPr bwMode="auto">
          <a:xfrm>
            <a:off x="5029200" y="33528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Gerade Verbindung 41"/>
          <p:cNvCxnSpPr/>
          <p:nvPr/>
        </p:nvCxnSpPr>
        <p:spPr bwMode="auto">
          <a:xfrm>
            <a:off x="5029200" y="41148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a:off x="5029200" y="4114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553200" y="3733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Gerade Verbindung 44"/>
          <p:cNvCxnSpPr/>
          <p:nvPr/>
        </p:nvCxnSpPr>
        <p:spPr bwMode="auto">
          <a:xfrm>
            <a:off x="3352800" y="48768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47" name="Gruppieren 46"/>
          <p:cNvGrpSpPr/>
          <p:nvPr/>
        </p:nvGrpSpPr>
        <p:grpSpPr>
          <a:xfrm>
            <a:off x="2133600" y="2590800"/>
            <a:ext cx="624052" cy="457200"/>
            <a:chOff x="1524000" y="2971800"/>
            <a:chExt cx="1447800" cy="1060704"/>
          </a:xfrm>
        </p:grpSpPr>
        <p:cxnSp>
          <p:nvCxnSpPr>
            <p:cNvPr id="48" name="Gerade Verbindung 47"/>
            <p:cNvCxnSpPr/>
            <p:nvPr/>
          </p:nvCxnSpPr>
          <p:spPr bwMode="auto">
            <a:xfrm>
              <a:off x="2438400" y="35052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Ellipse 48"/>
            <p:cNvSpPr/>
            <p:nvPr/>
          </p:nvSpPr>
          <p:spPr bwMode="auto">
            <a:xfrm>
              <a:off x="2438400" y="3352800"/>
              <a:ext cx="304800" cy="304800"/>
            </a:xfrm>
            <a:prstGeom prst="ellipse">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0" name="Gleichschenkliges Dreieck 49"/>
            <p:cNvSpPr/>
            <p:nvPr/>
          </p:nvSpPr>
          <p:spPr bwMode="auto">
            <a:xfrm rot="5400000">
              <a:off x="1450848" y="3044952"/>
              <a:ext cx="1060704" cy="9144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cxnSp>
        <p:nvCxnSpPr>
          <p:cNvPr id="51" name="Gerade Verbindung 50"/>
          <p:cNvCxnSpPr/>
          <p:nvPr/>
        </p:nvCxnSpPr>
        <p:spPr bwMode="auto">
          <a:xfrm>
            <a:off x="2743200" y="28194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2" name="Gerade Verbindung 14341"/>
          <p:cNvCxnSpPr/>
          <p:nvPr/>
        </p:nvCxnSpPr>
        <p:spPr bwMode="auto">
          <a:xfrm>
            <a:off x="1828800" y="2819400"/>
            <a:ext cx="0" cy="1371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4" name="Gerade Verbindung 14343"/>
          <p:cNvCxnSpPr/>
          <p:nvPr/>
        </p:nvCxnSpPr>
        <p:spPr bwMode="auto">
          <a:xfrm flipH="1">
            <a:off x="1828800" y="4191000"/>
            <a:ext cx="990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Gerade Verbindung 6"/>
          <p:cNvCxnSpPr/>
          <p:nvPr/>
        </p:nvCxnSpPr>
        <p:spPr bwMode="auto">
          <a:xfrm>
            <a:off x="685800" y="4876800"/>
            <a:ext cx="1066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Gerade Verbindung 10"/>
          <p:cNvCxnSpPr/>
          <p:nvPr/>
        </p:nvCxnSpPr>
        <p:spPr bwMode="auto">
          <a:xfrm>
            <a:off x="1752600" y="4876800"/>
            <a:ext cx="7620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1828800" y="5257800"/>
            <a:ext cx="1066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Gerade Verbindung 55"/>
          <p:cNvCxnSpPr/>
          <p:nvPr/>
        </p:nvCxnSpPr>
        <p:spPr bwMode="auto">
          <a:xfrm>
            <a:off x="1143000" y="5791200"/>
            <a:ext cx="1066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Gerade Verbindung 56"/>
          <p:cNvCxnSpPr/>
          <p:nvPr/>
        </p:nvCxnSpPr>
        <p:spPr bwMode="auto">
          <a:xfrm flipH="1">
            <a:off x="2209800" y="5410200"/>
            <a:ext cx="7620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a:off x="2286000" y="5410200"/>
            <a:ext cx="1066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a:off x="1752600" y="5943600"/>
            <a:ext cx="7620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flipH="1">
            <a:off x="2209800" y="5943600"/>
            <a:ext cx="7620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828800" y="63246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a:off x="2286000" y="5943600"/>
            <a:ext cx="1066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685800" y="5943600"/>
            <a:ext cx="1066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5" name="Textfeld 64"/>
          <p:cNvSpPr txBox="1"/>
          <p:nvPr/>
        </p:nvSpPr>
        <p:spPr>
          <a:xfrm>
            <a:off x="838200" y="4572000"/>
            <a:ext cx="405880" cy="276999"/>
          </a:xfrm>
          <a:prstGeom prst="rect">
            <a:avLst/>
          </a:prstGeom>
          <a:noFill/>
        </p:spPr>
        <p:txBody>
          <a:bodyPr wrap="none" rtlCol="0">
            <a:spAutoFit/>
          </a:bodyPr>
          <a:lstStyle/>
          <a:p>
            <a:r>
              <a:rPr lang="de-DE" dirty="0" err="1" smtClean="0"/>
              <a:t>Sel</a:t>
            </a:r>
            <a:endParaRPr lang="de-DE" dirty="0"/>
          </a:p>
        </p:txBody>
      </p:sp>
      <p:sp>
        <p:nvSpPr>
          <p:cNvPr id="66" name="Textfeld 65"/>
          <p:cNvSpPr txBox="1"/>
          <p:nvPr/>
        </p:nvSpPr>
        <p:spPr>
          <a:xfrm>
            <a:off x="2691903" y="2514600"/>
            <a:ext cx="508474" cy="276999"/>
          </a:xfrm>
          <a:prstGeom prst="rect">
            <a:avLst/>
          </a:prstGeom>
          <a:noFill/>
        </p:spPr>
        <p:txBody>
          <a:bodyPr wrap="none" rtlCol="0">
            <a:spAutoFit/>
          </a:bodyPr>
          <a:lstStyle/>
          <a:p>
            <a:r>
              <a:rPr lang="de-DE" dirty="0" err="1" smtClean="0"/>
              <a:t>SelB</a:t>
            </a:r>
            <a:endParaRPr lang="de-DE" dirty="0"/>
          </a:p>
        </p:txBody>
      </p:sp>
      <p:sp>
        <p:nvSpPr>
          <p:cNvPr id="67" name="Textfeld 66"/>
          <p:cNvSpPr txBox="1"/>
          <p:nvPr/>
        </p:nvSpPr>
        <p:spPr>
          <a:xfrm>
            <a:off x="2514600" y="5410200"/>
            <a:ext cx="508474" cy="276999"/>
          </a:xfrm>
          <a:prstGeom prst="rect">
            <a:avLst/>
          </a:prstGeom>
          <a:noFill/>
        </p:spPr>
        <p:txBody>
          <a:bodyPr wrap="none" rtlCol="0">
            <a:spAutoFit/>
          </a:bodyPr>
          <a:lstStyle/>
          <a:p>
            <a:r>
              <a:rPr lang="de-DE" dirty="0" err="1" smtClean="0"/>
              <a:t>SelB</a:t>
            </a:r>
            <a:endParaRPr lang="de-DE" dirty="0"/>
          </a:p>
        </p:txBody>
      </p:sp>
      <p:sp>
        <p:nvSpPr>
          <p:cNvPr id="68" name="Textfeld 67"/>
          <p:cNvSpPr txBox="1"/>
          <p:nvPr/>
        </p:nvSpPr>
        <p:spPr>
          <a:xfrm>
            <a:off x="6688711" y="3429000"/>
            <a:ext cx="287258" cy="276999"/>
          </a:xfrm>
          <a:prstGeom prst="rect">
            <a:avLst/>
          </a:prstGeom>
          <a:noFill/>
        </p:spPr>
        <p:txBody>
          <a:bodyPr wrap="none" rtlCol="0">
            <a:spAutoFit/>
          </a:bodyPr>
          <a:lstStyle/>
          <a:p>
            <a:r>
              <a:rPr lang="de-DE" dirty="0" smtClean="0"/>
              <a:t>Y</a:t>
            </a:r>
            <a:endParaRPr lang="de-DE" dirty="0"/>
          </a:p>
        </p:txBody>
      </p:sp>
      <p:sp>
        <p:nvSpPr>
          <p:cNvPr id="69" name="Textfeld 68"/>
          <p:cNvSpPr txBox="1"/>
          <p:nvPr/>
        </p:nvSpPr>
        <p:spPr>
          <a:xfrm>
            <a:off x="2286000" y="6019800"/>
            <a:ext cx="287258" cy="276999"/>
          </a:xfrm>
          <a:prstGeom prst="rect">
            <a:avLst/>
          </a:prstGeom>
          <a:noFill/>
        </p:spPr>
        <p:txBody>
          <a:bodyPr wrap="none" rtlCol="0">
            <a:spAutoFit/>
          </a:bodyPr>
          <a:lstStyle/>
          <a:p>
            <a:r>
              <a:rPr lang="de-DE" dirty="0" smtClean="0"/>
              <a:t>Y</a:t>
            </a:r>
            <a:endParaRPr lang="de-DE" dirty="0"/>
          </a:p>
        </p:txBody>
      </p:sp>
    </p:spTree>
    <p:extLst>
      <p:ext uri="{BB962C8B-B14F-4D97-AF65-F5344CB8AC3E}">
        <p14:creationId xmlns:p14="http://schemas.microsoft.com/office/powerpoint/2010/main" val="28207320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smtClean="0"/>
              <a:t>Ist Glich ein Problem?</a:t>
            </a:r>
          </a:p>
          <a:p>
            <a:r>
              <a:rPr lang="de-DE" dirty="0" smtClean="0"/>
              <a:t>Synchrone </a:t>
            </a:r>
            <a:r>
              <a:rPr lang="de-DE" dirty="0"/>
              <a:t>S</a:t>
            </a:r>
            <a:r>
              <a:rPr lang="de-DE" dirty="0" smtClean="0"/>
              <a:t>chaltungen: Unproblematisch </a:t>
            </a:r>
            <a:r>
              <a:rPr lang="de-DE" dirty="0"/>
              <a:t>falls es kürzere Zeit </a:t>
            </a:r>
            <a:r>
              <a:rPr lang="de-DE" dirty="0" smtClean="0"/>
              <a:t>als eine Taktperiode dauert</a:t>
            </a:r>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53</a:t>
            </a:fld>
            <a:endParaRPr lang="de-DE" altLang="de-DE"/>
          </a:p>
        </p:txBody>
      </p:sp>
      <p:sp>
        <p:nvSpPr>
          <p:cNvPr id="62" name="Rechteck 61"/>
          <p:cNvSpPr/>
          <p:nvPr/>
        </p:nvSpPr>
        <p:spPr bwMode="auto">
          <a:xfrm>
            <a:off x="1676400" y="38100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70" name="Gerade Verbindung 69"/>
          <p:cNvCxnSpPr/>
          <p:nvPr/>
        </p:nvCxnSpPr>
        <p:spPr bwMode="auto">
          <a:xfrm>
            <a:off x="1676400" y="45720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70"/>
          <p:cNvCxnSpPr/>
          <p:nvPr/>
        </p:nvCxnSpPr>
        <p:spPr bwMode="auto">
          <a:xfrm flipH="1">
            <a:off x="1676400" y="4648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flipH="1">
            <a:off x="1219200" y="46482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 name="Ellipse 72"/>
          <p:cNvSpPr/>
          <p:nvPr/>
        </p:nvSpPr>
        <p:spPr bwMode="auto">
          <a:xfrm>
            <a:off x="2971800" y="36576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74" name="Gerade Verbindung mit Pfeil 73"/>
          <p:cNvCxnSpPr/>
          <p:nvPr/>
        </p:nvCxnSpPr>
        <p:spPr bwMode="auto">
          <a:xfrm>
            <a:off x="2438400" y="40386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5" name="Rechteck 74"/>
          <p:cNvSpPr/>
          <p:nvPr/>
        </p:nvSpPr>
        <p:spPr bwMode="auto">
          <a:xfrm>
            <a:off x="4267200" y="38100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76" name="Gerade Verbindung 75"/>
          <p:cNvCxnSpPr/>
          <p:nvPr/>
        </p:nvCxnSpPr>
        <p:spPr bwMode="auto">
          <a:xfrm>
            <a:off x="4267200" y="45720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76"/>
          <p:cNvCxnSpPr/>
          <p:nvPr/>
        </p:nvCxnSpPr>
        <p:spPr bwMode="auto">
          <a:xfrm flipH="1">
            <a:off x="4267200" y="4648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Gerade Verbindung 77"/>
          <p:cNvCxnSpPr/>
          <p:nvPr/>
        </p:nvCxnSpPr>
        <p:spPr bwMode="auto">
          <a:xfrm flipH="1">
            <a:off x="3810000" y="46482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mit Pfeil 79"/>
          <p:cNvCxnSpPr/>
          <p:nvPr/>
        </p:nvCxnSpPr>
        <p:spPr bwMode="auto">
          <a:xfrm>
            <a:off x="3733800" y="40386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6" name="Gruppieren 5"/>
          <p:cNvGrpSpPr/>
          <p:nvPr/>
        </p:nvGrpSpPr>
        <p:grpSpPr>
          <a:xfrm>
            <a:off x="3505200" y="3352800"/>
            <a:ext cx="1143000" cy="381000"/>
            <a:chOff x="1524000" y="5943600"/>
            <a:chExt cx="1143000" cy="381000"/>
          </a:xfrm>
        </p:grpSpPr>
        <p:cxnSp>
          <p:nvCxnSpPr>
            <p:cNvPr id="111" name="Gerade Verbindung 110"/>
            <p:cNvCxnSpPr/>
            <p:nvPr/>
          </p:nvCxnSpPr>
          <p:spPr bwMode="auto">
            <a:xfrm>
              <a:off x="1752600" y="5943600"/>
              <a:ext cx="7620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 name="Gerade Verbindung 111"/>
            <p:cNvCxnSpPr/>
            <p:nvPr/>
          </p:nvCxnSpPr>
          <p:spPr bwMode="auto">
            <a:xfrm flipH="1">
              <a:off x="2209800" y="5943600"/>
              <a:ext cx="7620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3" name="Gerade Verbindung 112"/>
            <p:cNvCxnSpPr/>
            <p:nvPr/>
          </p:nvCxnSpPr>
          <p:spPr bwMode="auto">
            <a:xfrm>
              <a:off x="1828800" y="63246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4" name="Gerade Verbindung 113"/>
            <p:cNvCxnSpPr/>
            <p:nvPr/>
          </p:nvCxnSpPr>
          <p:spPr bwMode="auto">
            <a:xfrm>
              <a:off x="2286000" y="59436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 name="Gerade Verbindung 114"/>
            <p:cNvCxnSpPr/>
            <p:nvPr/>
          </p:nvCxnSpPr>
          <p:spPr bwMode="auto">
            <a:xfrm>
              <a:off x="1524000" y="59436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40926768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Man kann die Möglichkeit eines </a:t>
            </a:r>
            <a:r>
              <a:rPr lang="de-DE" dirty="0" err="1" smtClean="0"/>
              <a:t>Glitch</a:t>
            </a:r>
            <a:r>
              <a:rPr lang="de-DE" dirty="0" smtClean="0"/>
              <a:t>-es aus </a:t>
            </a:r>
            <a:r>
              <a:rPr lang="de-DE" dirty="0" err="1" smtClean="0"/>
              <a:t>Karnaugh</a:t>
            </a:r>
            <a:r>
              <a:rPr lang="de-DE" dirty="0" smtClean="0"/>
              <a:t> </a:t>
            </a:r>
            <a:r>
              <a:rPr lang="de-DE" dirty="0"/>
              <a:t>Tabelle </a:t>
            </a:r>
            <a:r>
              <a:rPr lang="de-DE" dirty="0" smtClean="0"/>
              <a:t>erkennen</a:t>
            </a:r>
          </a:p>
          <a:p>
            <a:r>
              <a:rPr lang="de-DE" dirty="0"/>
              <a:t>Zwei Gruppen sind </a:t>
            </a:r>
            <a:r>
              <a:rPr lang="de-DE" dirty="0" smtClean="0"/>
              <a:t>getrennt</a:t>
            </a:r>
            <a:r>
              <a:rPr lang="de-DE" dirty="0"/>
              <a:t> </a:t>
            </a:r>
            <a:r>
              <a:rPr lang="de-DE" dirty="0" smtClean="0"/>
              <a:t>und liegen </a:t>
            </a:r>
            <a:r>
              <a:rPr lang="de-DE" dirty="0" err="1" smtClean="0"/>
              <a:t>naheinander</a:t>
            </a:r>
            <a:r>
              <a:rPr lang="de-DE" dirty="0" smtClean="0"/>
              <a:t>.</a:t>
            </a:r>
          </a:p>
          <a:p>
            <a:r>
              <a:rPr lang="de-DE" dirty="0"/>
              <a:t>Wenn sich </a:t>
            </a:r>
            <a:r>
              <a:rPr lang="de-DE" dirty="0" smtClean="0"/>
              <a:t>die </a:t>
            </a:r>
            <a:r>
              <a:rPr lang="de-DE" dirty="0"/>
              <a:t>Variable </a:t>
            </a:r>
            <a:r>
              <a:rPr lang="de-DE" dirty="0" err="1"/>
              <a:t>Sel</a:t>
            </a:r>
            <a:r>
              <a:rPr lang="de-DE" dirty="0"/>
              <a:t> von 1 auf 0 oder 1 auf 0 ändert, für A = B = 1, wird die Gruppe 1 „ausgeschaltet“ (bzw. ihre UND Funktion wird 0) und 2 eingeschaltet (bzw. ihre UND Funktion wird 1</a:t>
            </a:r>
            <a:r>
              <a:rPr lang="de-DE" dirty="0" smtClean="0"/>
              <a:t>)</a:t>
            </a:r>
          </a:p>
          <a:p>
            <a:r>
              <a:rPr lang="de-DE" dirty="0"/>
              <a:t>Wenn das nicht synchron passiert, können wir 0 als </a:t>
            </a:r>
            <a:r>
              <a:rPr lang="de-DE" dirty="0" err="1"/>
              <a:t>Glitch</a:t>
            </a:r>
            <a:r>
              <a:rPr lang="de-DE" dirty="0"/>
              <a:t> bekommen.</a:t>
            </a:r>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54</a:t>
            </a:fld>
            <a:endParaRPr lang="de-DE" altLang="de-DE"/>
          </a:p>
        </p:txBody>
      </p:sp>
      <p:graphicFrame>
        <p:nvGraphicFramePr>
          <p:cNvPr id="22" name="Tabelle 21"/>
          <p:cNvGraphicFramePr>
            <a:graphicFrameLocks noGrp="1"/>
          </p:cNvGraphicFramePr>
          <p:nvPr>
            <p:extLst>
              <p:ext uri="{D42A27DB-BD31-4B8C-83A1-F6EECF244321}">
                <p14:modId xmlns:p14="http://schemas.microsoft.com/office/powerpoint/2010/main" val="2794931911"/>
              </p:ext>
            </p:extLst>
          </p:nvPr>
        </p:nvGraphicFramePr>
        <p:xfrm>
          <a:off x="1524000" y="4470400"/>
          <a:ext cx="6096000" cy="111252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r>
                        <a:rPr lang="de-DE" dirty="0" err="1" smtClean="0"/>
                        <a:t>Sel</a:t>
                      </a:r>
                      <a:r>
                        <a:rPr lang="de-DE" dirty="0" smtClean="0"/>
                        <a:t>/B</a:t>
                      </a:r>
                      <a:endParaRPr lang="de-DE" dirty="0"/>
                    </a:p>
                  </a:txBody>
                  <a:tcPr/>
                </a:tc>
                <a:tc>
                  <a:txBody>
                    <a:bodyPr/>
                    <a:lstStyle/>
                    <a:p>
                      <a:r>
                        <a:rPr lang="de-DE" dirty="0" smtClean="0"/>
                        <a:t>00</a:t>
                      </a:r>
                      <a:endParaRPr lang="de-DE" dirty="0"/>
                    </a:p>
                  </a:txBody>
                  <a:tcPr/>
                </a:tc>
                <a:tc>
                  <a:txBody>
                    <a:bodyPr/>
                    <a:lstStyle/>
                    <a:p>
                      <a:r>
                        <a:rPr lang="de-DE" dirty="0" smtClean="0"/>
                        <a:t>01</a:t>
                      </a:r>
                      <a:endParaRPr lang="de-DE" dirty="0"/>
                    </a:p>
                  </a:txBody>
                  <a:tcPr/>
                </a:tc>
                <a:tc>
                  <a:txBody>
                    <a:bodyPr/>
                    <a:lstStyle/>
                    <a:p>
                      <a:r>
                        <a:rPr lang="de-DE" dirty="0" smtClean="0"/>
                        <a:t>11</a:t>
                      </a:r>
                      <a:endParaRPr lang="de-DE" dirty="0"/>
                    </a:p>
                  </a:txBody>
                  <a:tcPr/>
                </a:tc>
                <a:tc>
                  <a:txBody>
                    <a:bodyPr/>
                    <a:lstStyle/>
                    <a:p>
                      <a:r>
                        <a:rPr lang="de-DE" dirty="0" smtClean="0"/>
                        <a:t>10</a:t>
                      </a:r>
                      <a:endParaRPr lang="de-DE" dirty="0"/>
                    </a:p>
                  </a:txBody>
                  <a:tcPr/>
                </a:tc>
              </a:tr>
              <a:tr h="370840">
                <a:tc>
                  <a:txBody>
                    <a:bodyPr/>
                    <a:lstStyle/>
                    <a:p>
                      <a:r>
                        <a:rPr lang="de-DE" dirty="0" smtClean="0"/>
                        <a:t>0</a:t>
                      </a:r>
                      <a:endParaRPr lang="de-DE" dirty="0"/>
                    </a:p>
                  </a:txBody>
                  <a:tcPr/>
                </a:tc>
                <a:tc>
                  <a:txBody>
                    <a:bodyPr/>
                    <a:lstStyle/>
                    <a:p>
                      <a:endParaRPr lang="de-DE"/>
                    </a:p>
                  </a:txBody>
                  <a:tcPr/>
                </a:tc>
                <a:tc>
                  <a:txBody>
                    <a:bodyPr/>
                    <a:lstStyle/>
                    <a:p>
                      <a:endParaRPr lang="de-DE"/>
                    </a:p>
                  </a:txBody>
                  <a:tcPr/>
                </a:tc>
                <a:tc>
                  <a:txBody>
                    <a:bodyPr/>
                    <a:lstStyle/>
                    <a:p>
                      <a:r>
                        <a:rPr lang="de-DE" dirty="0" smtClean="0"/>
                        <a:t>1</a:t>
                      </a:r>
                      <a:endParaRPr lang="de-DE" dirty="0"/>
                    </a:p>
                  </a:txBody>
                  <a:tcPr/>
                </a:tc>
                <a:tc>
                  <a:txBody>
                    <a:bodyPr/>
                    <a:lstStyle/>
                    <a:p>
                      <a:endParaRPr lang="de-DE"/>
                    </a:p>
                  </a:txBody>
                  <a:tcPr/>
                </a:tc>
              </a:tr>
              <a:tr h="370840">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endParaRPr lang="de-DE" dirty="0"/>
                    </a:p>
                  </a:txBody>
                  <a:tcPr/>
                </a:tc>
              </a:tr>
            </a:tbl>
          </a:graphicData>
        </a:graphic>
      </p:graphicFrame>
      <p:cxnSp>
        <p:nvCxnSpPr>
          <p:cNvPr id="23" name="Gerade Verbindung 22"/>
          <p:cNvCxnSpPr/>
          <p:nvPr/>
        </p:nvCxnSpPr>
        <p:spPr bwMode="auto">
          <a:xfrm>
            <a:off x="3962400" y="41910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5181600" y="5819001"/>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Textfeld 24"/>
          <p:cNvSpPr txBox="1"/>
          <p:nvPr/>
        </p:nvSpPr>
        <p:spPr>
          <a:xfrm>
            <a:off x="3265437" y="4038600"/>
            <a:ext cx="461986" cy="276999"/>
          </a:xfrm>
          <a:prstGeom prst="rect">
            <a:avLst/>
          </a:prstGeom>
          <a:noFill/>
        </p:spPr>
        <p:txBody>
          <a:bodyPr wrap="none" rtlCol="0">
            <a:spAutoFit/>
          </a:bodyPr>
          <a:lstStyle/>
          <a:p>
            <a:r>
              <a:rPr lang="de-DE" dirty="0" smtClean="0"/>
              <a:t>B=1</a:t>
            </a:r>
            <a:endParaRPr lang="de-DE" dirty="0"/>
          </a:p>
        </p:txBody>
      </p:sp>
      <p:sp>
        <p:nvSpPr>
          <p:cNvPr id="26" name="Textfeld 25"/>
          <p:cNvSpPr txBox="1"/>
          <p:nvPr/>
        </p:nvSpPr>
        <p:spPr>
          <a:xfrm>
            <a:off x="4577726" y="5666601"/>
            <a:ext cx="580608" cy="276999"/>
          </a:xfrm>
          <a:prstGeom prst="rect">
            <a:avLst/>
          </a:prstGeom>
          <a:noFill/>
        </p:spPr>
        <p:txBody>
          <a:bodyPr wrap="none" rtlCol="0">
            <a:spAutoFit/>
          </a:bodyPr>
          <a:lstStyle/>
          <a:p>
            <a:r>
              <a:rPr lang="de-DE" dirty="0" err="1" smtClean="0"/>
              <a:t>Sel</a:t>
            </a:r>
            <a:r>
              <a:rPr lang="de-DE" dirty="0" smtClean="0"/>
              <a:t>=1</a:t>
            </a:r>
            <a:endParaRPr lang="de-DE" dirty="0"/>
          </a:p>
        </p:txBody>
      </p:sp>
      <p:sp>
        <p:nvSpPr>
          <p:cNvPr id="27" name="Textfeld 26"/>
          <p:cNvSpPr txBox="1"/>
          <p:nvPr/>
        </p:nvSpPr>
        <p:spPr>
          <a:xfrm>
            <a:off x="914401" y="5257800"/>
            <a:ext cx="461986" cy="276999"/>
          </a:xfrm>
          <a:prstGeom prst="rect">
            <a:avLst/>
          </a:prstGeom>
          <a:noFill/>
        </p:spPr>
        <p:txBody>
          <a:bodyPr wrap="none" rtlCol="0">
            <a:spAutoFit/>
          </a:bodyPr>
          <a:lstStyle/>
          <a:p>
            <a:r>
              <a:rPr lang="de-DE" dirty="0" smtClean="0"/>
              <a:t>A=1</a:t>
            </a:r>
            <a:endParaRPr lang="de-DE" dirty="0"/>
          </a:p>
        </p:txBody>
      </p:sp>
      <p:cxnSp>
        <p:nvCxnSpPr>
          <p:cNvPr id="28" name="Gerade Verbindung 27"/>
          <p:cNvCxnSpPr/>
          <p:nvPr/>
        </p:nvCxnSpPr>
        <p:spPr bwMode="auto">
          <a:xfrm>
            <a:off x="1371600" y="5257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Abgerundetes Rechteck 3"/>
          <p:cNvSpPr/>
          <p:nvPr/>
        </p:nvSpPr>
        <p:spPr bwMode="auto">
          <a:xfrm>
            <a:off x="5105400" y="4724400"/>
            <a:ext cx="609600" cy="990600"/>
          </a:xfrm>
          <a:prstGeom prst="round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 name="Abgerundetes Rechteck 4"/>
          <p:cNvSpPr/>
          <p:nvPr/>
        </p:nvSpPr>
        <p:spPr bwMode="auto">
          <a:xfrm>
            <a:off x="2667000" y="5181600"/>
            <a:ext cx="2362200" cy="381000"/>
          </a:xfrm>
          <a:prstGeom prst="round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7" name="Textfeld 6"/>
          <p:cNvSpPr txBox="1"/>
          <p:nvPr/>
        </p:nvSpPr>
        <p:spPr>
          <a:xfrm>
            <a:off x="5486400" y="3581400"/>
            <a:ext cx="269626" cy="276999"/>
          </a:xfrm>
          <a:prstGeom prst="rect">
            <a:avLst/>
          </a:prstGeom>
          <a:noFill/>
        </p:spPr>
        <p:txBody>
          <a:bodyPr wrap="none" rtlCol="0">
            <a:spAutoFit/>
          </a:bodyPr>
          <a:lstStyle/>
          <a:p>
            <a:r>
              <a:rPr lang="de-DE" dirty="0" smtClean="0"/>
              <a:t>1</a:t>
            </a:r>
            <a:endParaRPr lang="de-DE" dirty="0"/>
          </a:p>
        </p:txBody>
      </p:sp>
      <p:cxnSp>
        <p:nvCxnSpPr>
          <p:cNvPr id="9" name="Gerade Verbindung mit Pfeil 8"/>
          <p:cNvCxnSpPr/>
          <p:nvPr/>
        </p:nvCxnSpPr>
        <p:spPr bwMode="auto">
          <a:xfrm flipH="1">
            <a:off x="5562600" y="3962400"/>
            <a:ext cx="76200" cy="762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mit Pfeil 35"/>
          <p:cNvCxnSpPr/>
          <p:nvPr/>
        </p:nvCxnSpPr>
        <p:spPr bwMode="auto">
          <a:xfrm flipH="1">
            <a:off x="4648200" y="3733800"/>
            <a:ext cx="76200" cy="1447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 name="Textfeld 37"/>
          <p:cNvSpPr txBox="1"/>
          <p:nvPr/>
        </p:nvSpPr>
        <p:spPr>
          <a:xfrm>
            <a:off x="4419600" y="3581400"/>
            <a:ext cx="269626" cy="276999"/>
          </a:xfrm>
          <a:prstGeom prst="rect">
            <a:avLst/>
          </a:prstGeom>
          <a:noFill/>
        </p:spPr>
        <p:txBody>
          <a:bodyPr wrap="none" rtlCol="0">
            <a:spAutoFit/>
          </a:bodyPr>
          <a:lstStyle/>
          <a:p>
            <a:r>
              <a:rPr lang="de-DE" dirty="0" smtClean="0"/>
              <a:t>2</a:t>
            </a:r>
            <a:endParaRPr lang="de-DE" dirty="0"/>
          </a:p>
        </p:txBody>
      </p:sp>
    </p:spTree>
    <p:extLst>
      <p:ext uri="{BB962C8B-B14F-4D97-AF65-F5344CB8AC3E}">
        <p14:creationId xmlns:p14="http://schemas.microsoft.com/office/powerpoint/2010/main" val="7587731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Man kann </a:t>
            </a:r>
            <a:r>
              <a:rPr lang="de-DE" dirty="0" smtClean="0"/>
              <a:t>ein </a:t>
            </a:r>
            <a:r>
              <a:rPr lang="de-DE" dirty="0" err="1"/>
              <a:t>Glitch</a:t>
            </a:r>
            <a:r>
              <a:rPr lang="de-DE" dirty="0"/>
              <a:t> verhindern indem man eine zusätzliche Gruppe </a:t>
            </a:r>
            <a:r>
              <a:rPr lang="de-DE" dirty="0" smtClean="0"/>
              <a:t>3 </a:t>
            </a:r>
            <a:r>
              <a:rPr lang="de-DE" dirty="0"/>
              <a:t>hinzufügt die als </a:t>
            </a:r>
            <a:r>
              <a:rPr lang="de-DE" dirty="0" smtClean="0"/>
              <a:t>„Brücke“ </a:t>
            </a:r>
            <a:r>
              <a:rPr lang="de-DE" dirty="0"/>
              <a:t>zwischen den Gruppen 1 und 2 dient</a:t>
            </a:r>
            <a:r>
              <a:rPr lang="de-DE" dirty="0" smtClean="0"/>
              <a:t>.</a:t>
            </a:r>
          </a:p>
          <a:p>
            <a:r>
              <a:rPr lang="de-DE" dirty="0" smtClean="0"/>
              <a:t>A &amp; B</a:t>
            </a:r>
          </a:p>
          <a:p>
            <a:r>
              <a:rPr lang="de-DE" dirty="0"/>
              <a:t>Beim </a:t>
            </a:r>
            <a:r>
              <a:rPr lang="de-DE" dirty="0" err="1"/>
              <a:t>Sel</a:t>
            </a:r>
            <a:r>
              <a:rPr lang="de-DE" dirty="0"/>
              <a:t> Änderung (für A = B = 1) wird die Gruppe 3 nicht ausgeschaltet – Select ist nicht als Variable vorhanden. Das verhindert ein 0-Glitch.</a:t>
            </a:r>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55</a:t>
            </a:fld>
            <a:endParaRPr lang="de-DE" altLang="de-DE"/>
          </a:p>
        </p:txBody>
      </p:sp>
      <p:graphicFrame>
        <p:nvGraphicFramePr>
          <p:cNvPr id="22" name="Tabelle 21"/>
          <p:cNvGraphicFramePr>
            <a:graphicFrameLocks noGrp="1"/>
          </p:cNvGraphicFramePr>
          <p:nvPr>
            <p:extLst>
              <p:ext uri="{D42A27DB-BD31-4B8C-83A1-F6EECF244321}">
                <p14:modId xmlns:p14="http://schemas.microsoft.com/office/powerpoint/2010/main" val="3550754376"/>
              </p:ext>
            </p:extLst>
          </p:nvPr>
        </p:nvGraphicFramePr>
        <p:xfrm>
          <a:off x="1524000" y="4470400"/>
          <a:ext cx="6096000" cy="111252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r>
                        <a:rPr lang="de-DE" dirty="0" err="1" smtClean="0"/>
                        <a:t>Sel</a:t>
                      </a:r>
                      <a:r>
                        <a:rPr lang="de-DE" dirty="0" smtClean="0"/>
                        <a:t>/B</a:t>
                      </a:r>
                      <a:endParaRPr lang="de-DE" dirty="0"/>
                    </a:p>
                  </a:txBody>
                  <a:tcPr/>
                </a:tc>
                <a:tc>
                  <a:txBody>
                    <a:bodyPr/>
                    <a:lstStyle/>
                    <a:p>
                      <a:r>
                        <a:rPr lang="de-DE" dirty="0" smtClean="0"/>
                        <a:t>00</a:t>
                      </a:r>
                      <a:endParaRPr lang="de-DE" dirty="0"/>
                    </a:p>
                  </a:txBody>
                  <a:tcPr/>
                </a:tc>
                <a:tc>
                  <a:txBody>
                    <a:bodyPr/>
                    <a:lstStyle/>
                    <a:p>
                      <a:r>
                        <a:rPr lang="de-DE" dirty="0" smtClean="0"/>
                        <a:t>01</a:t>
                      </a:r>
                      <a:endParaRPr lang="de-DE" dirty="0"/>
                    </a:p>
                  </a:txBody>
                  <a:tcPr/>
                </a:tc>
                <a:tc>
                  <a:txBody>
                    <a:bodyPr/>
                    <a:lstStyle/>
                    <a:p>
                      <a:r>
                        <a:rPr lang="de-DE" dirty="0" smtClean="0"/>
                        <a:t>11</a:t>
                      </a:r>
                      <a:endParaRPr lang="de-DE" dirty="0"/>
                    </a:p>
                  </a:txBody>
                  <a:tcPr/>
                </a:tc>
                <a:tc>
                  <a:txBody>
                    <a:bodyPr/>
                    <a:lstStyle/>
                    <a:p>
                      <a:r>
                        <a:rPr lang="de-DE" dirty="0" smtClean="0"/>
                        <a:t>10</a:t>
                      </a:r>
                      <a:endParaRPr lang="de-DE" dirty="0"/>
                    </a:p>
                  </a:txBody>
                  <a:tcPr/>
                </a:tc>
              </a:tr>
              <a:tr h="370840">
                <a:tc>
                  <a:txBody>
                    <a:bodyPr/>
                    <a:lstStyle/>
                    <a:p>
                      <a:r>
                        <a:rPr lang="de-DE" dirty="0" smtClean="0"/>
                        <a:t>0</a:t>
                      </a:r>
                      <a:endParaRPr lang="de-DE" dirty="0"/>
                    </a:p>
                  </a:txBody>
                  <a:tcPr/>
                </a:tc>
                <a:tc>
                  <a:txBody>
                    <a:bodyPr/>
                    <a:lstStyle/>
                    <a:p>
                      <a:endParaRPr lang="de-DE"/>
                    </a:p>
                  </a:txBody>
                  <a:tcPr/>
                </a:tc>
                <a:tc>
                  <a:txBody>
                    <a:bodyPr/>
                    <a:lstStyle/>
                    <a:p>
                      <a:endParaRPr lang="de-DE"/>
                    </a:p>
                  </a:txBody>
                  <a:tcPr/>
                </a:tc>
                <a:tc>
                  <a:txBody>
                    <a:bodyPr/>
                    <a:lstStyle/>
                    <a:p>
                      <a:r>
                        <a:rPr lang="de-DE" dirty="0" smtClean="0"/>
                        <a:t>1</a:t>
                      </a:r>
                      <a:endParaRPr lang="de-DE" dirty="0"/>
                    </a:p>
                  </a:txBody>
                  <a:tcPr/>
                </a:tc>
                <a:tc>
                  <a:txBody>
                    <a:bodyPr/>
                    <a:lstStyle/>
                    <a:p>
                      <a:endParaRPr lang="de-DE"/>
                    </a:p>
                  </a:txBody>
                  <a:tcPr/>
                </a:tc>
              </a:tr>
              <a:tr h="370840">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endParaRPr lang="de-DE" dirty="0"/>
                    </a:p>
                  </a:txBody>
                  <a:tcPr/>
                </a:tc>
              </a:tr>
            </a:tbl>
          </a:graphicData>
        </a:graphic>
      </p:graphicFrame>
      <p:cxnSp>
        <p:nvCxnSpPr>
          <p:cNvPr id="23" name="Gerade Verbindung 22"/>
          <p:cNvCxnSpPr/>
          <p:nvPr/>
        </p:nvCxnSpPr>
        <p:spPr bwMode="auto">
          <a:xfrm>
            <a:off x="3962400" y="41910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5181600" y="5819001"/>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Textfeld 24"/>
          <p:cNvSpPr txBox="1"/>
          <p:nvPr/>
        </p:nvSpPr>
        <p:spPr>
          <a:xfrm>
            <a:off x="3265437" y="4038600"/>
            <a:ext cx="461986" cy="276999"/>
          </a:xfrm>
          <a:prstGeom prst="rect">
            <a:avLst/>
          </a:prstGeom>
          <a:noFill/>
        </p:spPr>
        <p:txBody>
          <a:bodyPr wrap="none" rtlCol="0">
            <a:spAutoFit/>
          </a:bodyPr>
          <a:lstStyle/>
          <a:p>
            <a:r>
              <a:rPr lang="de-DE" dirty="0" smtClean="0"/>
              <a:t>B=1</a:t>
            </a:r>
            <a:endParaRPr lang="de-DE" dirty="0"/>
          </a:p>
        </p:txBody>
      </p:sp>
      <p:sp>
        <p:nvSpPr>
          <p:cNvPr id="26" name="Textfeld 25"/>
          <p:cNvSpPr txBox="1"/>
          <p:nvPr/>
        </p:nvSpPr>
        <p:spPr>
          <a:xfrm>
            <a:off x="4577726" y="5666601"/>
            <a:ext cx="580608" cy="276999"/>
          </a:xfrm>
          <a:prstGeom prst="rect">
            <a:avLst/>
          </a:prstGeom>
          <a:noFill/>
        </p:spPr>
        <p:txBody>
          <a:bodyPr wrap="none" rtlCol="0">
            <a:spAutoFit/>
          </a:bodyPr>
          <a:lstStyle/>
          <a:p>
            <a:r>
              <a:rPr lang="de-DE" dirty="0" err="1" smtClean="0"/>
              <a:t>Sel</a:t>
            </a:r>
            <a:r>
              <a:rPr lang="de-DE" dirty="0" smtClean="0"/>
              <a:t>=1</a:t>
            </a:r>
            <a:endParaRPr lang="de-DE" dirty="0"/>
          </a:p>
        </p:txBody>
      </p:sp>
      <p:sp>
        <p:nvSpPr>
          <p:cNvPr id="27" name="Textfeld 26"/>
          <p:cNvSpPr txBox="1"/>
          <p:nvPr/>
        </p:nvSpPr>
        <p:spPr>
          <a:xfrm>
            <a:off x="914401" y="5257800"/>
            <a:ext cx="461986" cy="276999"/>
          </a:xfrm>
          <a:prstGeom prst="rect">
            <a:avLst/>
          </a:prstGeom>
          <a:noFill/>
        </p:spPr>
        <p:txBody>
          <a:bodyPr wrap="none" rtlCol="0">
            <a:spAutoFit/>
          </a:bodyPr>
          <a:lstStyle/>
          <a:p>
            <a:r>
              <a:rPr lang="de-DE" dirty="0" smtClean="0"/>
              <a:t>A=1</a:t>
            </a:r>
            <a:endParaRPr lang="de-DE" dirty="0"/>
          </a:p>
        </p:txBody>
      </p:sp>
      <p:cxnSp>
        <p:nvCxnSpPr>
          <p:cNvPr id="28" name="Gerade Verbindung 27"/>
          <p:cNvCxnSpPr/>
          <p:nvPr/>
        </p:nvCxnSpPr>
        <p:spPr bwMode="auto">
          <a:xfrm>
            <a:off x="1371600" y="5257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Abgerundetes Rechteck 3"/>
          <p:cNvSpPr/>
          <p:nvPr/>
        </p:nvSpPr>
        <p:spPr bwMode="auto">
          <a:xfrm>
            <a:off x="5105400" y="4724400"/>
            <a:ext cx="609600" cy="990600"/>
          </a:xfrm>
          <a:prstGeom prst="round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 name="Abgerundetes Rechteck 4"/>
          <p:cNvSpPr/>
          <p:nvPr/>
        </p:nvSpPr>
        <p:spPr bwMode="auto">
          <a:xfrm>
            <a:off x="2667000" y="5181600"/>
            <a:ext cx="2362200" cy="381000"/>
          </a:xfrm>
          <a:prstGeom prst="round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7" name="Textfeld 6"/>
          <p:cNvSpPr txBox="1"/>
          <p:nvPr/>
        </p:nvSpPr>
        <p:spPr>
          <a:xfrm>
            <a:off x="5486400" y="3581400"/>
            <a:ext cx="269626" cy="276999"/>
          </a:xfrm>
          <a:prstGeom prst="rect">
            <a:avLst/>
          </a:prstGeom>
          <a:noFill/>
        </p:spPr>
        <p:txBody>
          <a:bodyPr wrap="none" rtlCol="0">
            <a:spAutoFit/>
          </a:bodyPr>
          <a:lstStyle/>
          <a:p>
            <a:r>
              <a:rPr lang="de-DE" dirty="0" smtClean="0"/>
              <a:t>1</a:t>
            </a:r>
            <a:endParaRPr lang="de-DE" dirty="0"/>
          </a:p>
        </p:txBody>
      </p:sp>
      <p:cxnSp>
        <p:nvCxnSpPr>
          <p:cNvPr id="9" name="Gerade Verbindung mit Pfeil 8"/>
          <p:cNvCxnSpPr/>
          <p:nvPr/>
        </p:nvCxnSpPr>
        <p:spPr bwMode="auto">
          <a:xfrm flipH="1">
            <a:off x="5562600" y="3962400"/>
            <a:ext cx="76200" cy="762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mit Pfeil 35"/>
          <p:cNvCxnSpPr/>
          <p:nvPr/>
        </p:nvCxnSpPr>
        <p:spPr bwMode="auto">
          <a:xfrm flipH="1">
            <a:off x="4648200" y="3733800"/>
            <a:ext cx="76200" cy="1447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 name="Textfeld 37"/>
          <p:cNvSpPr txBox="1"/>
          <p:nvPr/>
        </p:nvSpPr>
        <p:spPr>
          <a:xfrm>
            <a:off x="4419600" y="3581400"/>
            <a:ext cx="269626" cy="276999"/>
          </a:xfrm>
          <a:prstGeom prst="rect">
            <a:avLst/>
          </a:prstGeom>
          <a:noFill/>
        </p:spPr>
        <p:txBody>
          <a:bodyPr wrap="none" rtlCol="0">
            <a:spAutoFit/>
          </a:bodyPr>
          <a:lstStyle/>
          <a:p>
            <a:r>
              <a:rPr lang="de-DE" dirty="0" smtClean="0"/>
              <a:t>2</a:t>
            </a:r>
            <a:endParaRPr lang="de-DE" dirty="0"/>
          </a:p>
        </p:txBody>
      </p:sp>
      <p:sp>
        <p:nvSpPr>
          <p:cNvPr id="18" name="Abgerundetes Rechteck 17"/>
          <p:cNvSpPr/>
          <p:nvPr/>
        </p:nvSpPr>
        <p:spPr bwMode="auto">
          <a:xfrm>
            <a:off x="3810000" y="5105400"/>
            <a:ext cx="2133600" cy="533400"/>
          </a:xfrm>
          <a:prstGeom prst="round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8" name="Gerade Verbindung mit Pfeil 7"/>
          <p:cNvCxnSpPr/>
          <p:nvPr/>
        </p:nvCxnSpPr>
        <p:spPr bwMode="auto">
          <a:xfrm flipV="1">
            <a:off x="3276600" y="5638800"/>
            <a:ext cx="533400" cy="685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Textfeld 20"/>
          <p:cNvSpPr txBox="1"/>
          <p:nvPr/>
        </p:nvSpPr>
        <p:spPr>
          <a:xfrm>
            <a:off x="3429000" y="6172200"/>
            <a:ext cx="269626" cy="276999"/>
          </a:xfrm>
          <a:prstGeom prst="rect">
            <a:avLst/>
          </a:prstGeom>
          <a:noFill/>
        </p:spPr>
        <p:txBody>
          <a:bodyPr wrap="none" rtlCol="0">
            <a:spAutoFit/>
          </a:bodyPr>
          <a:lstStyle/>
          <a:p>
            <a:r>
              <a:rPr lang="de-DE" dirty="0" smtClean="0"/>
              <a:t>3</a:t>
            </a:r>
            <a:endParaRPr lang="de-DE" dirty="0"/>
          </a:p>
        </p:txBody>
      </p:sp>
    </p:spTree>
    <p:extLst>
      <p:ext uri="{BB962C8B-B14F-4D97-AF65-F5344CB8AC3E}">
        <p14:creationId xmlns:p14="http://schemas.microsoft.com/office/powerpoint/2010/main" val="40661723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err="1"/>
              <a:t>Glitch</a:t>
            </a:r>
            <a:r>
              <a:rPr lang="de-DE" dirty="0"/>
              <a:t>-freie Schaltungen sind normalerweise komplizierter als die minimalen </a:t>
            </a:r>
            <a:r>
              <a:rPr lang="de-DE" dirty="0" smtClean="0"/>
              <a:t>Schaltungen</a:t>
            </a:r>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56</a:t>
            </a:fld>
            <a:endParaRPr lang="de-DE" altLang="de-DE"/>
          </a:p>
        </p:txBody>
      </p:sp>
      <p:cxnSp>
        <p:nvCxnSpPr>
          <p:cNvPr id="29" name="Gerade Verbindung 28"/>
          <p:cNvCxnSpPr/>
          <p:nvPr/>
        </p:nvCxnSpPr>
        <p:spPr bwMode="auto">
          <a:xfrm>
            <a:off x="2819400" y="49530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Gerade Verbindung 29"/>
          <p:cNvCxnSpPr/>
          <p:nvPr/>
        </p:nvCxnSpPr>
        <p:spPr bwMode="auto">
          <a:xfrm>
            <a:off x="3352800" y="42672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Gerade Verbindung 30"/>
          <p:cNvCxnSpPr/>
          <p:nvPr/>
        </p:nvCxnSpPr>
        <p:spPr bwMode="auto">
          <a:xfrm>
            <a:off x="3352800" y="42672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3352800" y="51816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Bogen 32"/>
          <p:cNvSpPr/>
          <p:nvPr/>
        </p:nvSpPr>
        <p:spPr bwMode="auto">
          <a:xfrm flipV="1">
            <a:off x="3657600" y="4267200"/>
            <a:ext cx="838200" cy="914400"/>
          </a:xfrm>
          <a:prstGeom prst="arc">
            <a:avLst>
              <a:gd name="adj1" fmla="val 16200000"/>
              <a:gd name="adj2" fmla="val 5490446"/>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34" name="Gerade Verbindung 33"/>
          <p:cNvCxnSpPr/>
          <p:nvPr/>
        </p:nvCxnSpPr>
        <p:spPr bwMode="auto">
          <a:xfrm>
            <a:off x="1600200" y="44958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feld 34"/>
          <p:cNvSpPr txBox="1"/>
          <p:nvPr/>
        </p:nvSpPr>
        <p:spPr>
          <a:xfrm>
            <a:off x="1600200" y="4191000"/>
            <a:ext cx="405880" cy="276999"/>
          </a:xfrm>
          <a:prstGeom prst="rect">
            <a:avLst/>
          </a:prstGeom>
          <a:noFill/>
        </p:spPr>
        <p:txBody>
          <a:bodyPr wrap="none" rtlCol="0">
            <a:spAutoFit/>
          </a:bodyPr>
          <a:lstStyle/>
          <a:p>
            <a:r>
              <a:rPr lang="de-DE" dirty="0" err="1" smtClean="0"/>
              <a:t>Sel</a:t>
            </a:r>
            <a:endParaRPr lang="de-DE" dirty="0"/>
          </a:p>
        </p:txBody>
      </p:sp>
      <p:cxnSp>
        <p:nvCxnSpPr>
          <p:cNvPr id="37" name="Gerade Verbindung 36"/>
          <p:cNvCxnSpPr/>
          <p:nvPr/>
        </p:nvCxnSpPr>
        <p:spPr bwMode="auto">
          <a:xfrm>
            <a:off x="2819400" y="63246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Gerade Verbindung 38"/>
          <p:cNvCxnSpPr/>
          <p:nvPr/>
        </p:nvCxnSpPr>
        <p:spPr bwMode="auto">
          <a:xfrm>
            <a:off x="3352800" y="56388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Gerade Verbindung 39"/>
          <p:cNvCxnSpPr/>
          <p:nvPr/>
        </p:nvCxnSpPr>
        <p:spPr bwMode="auto">
          <a:xfrm>
            <a:off x="3352800" y="56388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Bogen 40"/>
          <p:cNvSpPr/>
          <p:nvPr/>
        </p:nvSpPr>
        <p:spPr bwMode="auto">
          <a:xfrm flipV="1">
            <a:off x="3657600" y="5638800"/>
            <a:ext cx="838200" cy="914400"/>
          </a:xfrm>
          <a:prstGeom prst="arc">
            <a:avLst>
              <a:gd name="adj1" fmla="val 16200000"/>
              <a:gd name="adj2" fmla="val 5490446"/>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42" name="Gerade Verbindung 41"/>
          <p:cNvCxnSpPr/>
          <p:nvPr/>
        </p:nvCxnSpPr>
        <p:spPr bwMode="auto">
          <a:xfrm>
            <a:off x="2819400" y="58674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Textfeld 42"/>
          <p:cNvSpPr txBox="1"/>
          <p:nvPr/>
        </p:nvSpPr>
        <p:spPr>
          <a:xfrm>
            <a:off x="2514600" y="5562600"/>
            <a:ext cx="405881" cy="276999"/>
          </a:xfrm>
          <a:prstGeom prst="rect">
            <a:avLst/>
          </a:prstGeom>
          <a:noFill/>
        </p:spPr>
        <p:txBody>
          <a:bodyPr wrap="none" rtlCol="0">
            <a:spAutoFit/>
          </a:bodyPr>
          <a:lstStyle/>
          <a:p>
            <a:r>
              <a:rPr lang="de-DE" dirty="0" err="1" smtClean="0"/>
              <a:t>Sel</a:t>
            </a:r>
            <a:endParaRPr lang="de-DE" dirty="0"/>
          </a:p>
        </p:txBody>
      </p:sp>
      <p:sp>
        <p:nvSpPr>
          <p:cNvPr id="44" name="Textfeld 43"/>
          <p:cNvSpPr txBox="1"/>
          <p:nvPr/>
        </p:nvSpPr>
        <p:spPr>
          <a:xfrm>
            <a:off x="2590801" y="6019800"/>
            <a:ext cx="287258" cy="276999"/>
          </a:xfrm>
          <a:prstGeom prst="rect">
            <a:avLst/>
          </a:prstGeom>
          <a:noFill/>
        </p:spPr>
        <p:txBody>
          <a:bodyPr wrap="none" rtlCol="0">
            <a:spAutoFit/>
          </a:bodyPr>
          <a:lstStyle/>
          <a:p>
            <a:r>
              <a:rPr lang="de-DE" dirty="0" smtClean="0"/>
              <a:t>B</a:t>
            </a:r>
            <a:endParaRPr lang="de-DE" dirty="0"/>
          </a:p>
        </p:txBody>
      </p:sp>
      <p:sp>
        <p:nvSpPr>
          <p:cNvPr id="45" name="Textfeld 44"/>
          <p:cNvSpPr txBox="1"/>
          <p:nvPr/>
        </p:nvSpPr>
        <p:spPr>
          <a:xfrm>
            <a:off x="2573911" y="4642105"/>
            <a:ext cx="287258" cy="276999"/>
          </a:xfrm>
          <a:prstGeom prst="rect">
            <a:avLst/>
          </a:prstGeom>
          <a:noFill/>
        </p:spPr>
        <p:txBody>
          <a:bodyPr wrap="none" rtlCol="0">
            <a:spAutoFit/>
          </a:bodyPr>
          <a:lstStyle/>
          <a:p>
            <a:r>
              <a:rPr lang="de-DE" dirty="0" smtClean="0"/>
              <a:t>A</a:t>
            </a:r>
            <a:endParaRPr lang="de-DE" dirty="0"/>
          </a:p>
        </p:txBody>
      </p:sp>
      <p:cxnSp>
        <p:nvCxnSpPr>
          <p:cNvPr id="46" name="Gerade Verbindung 45"/>
          <p:cNvCxnSpPr/>
          <p:nvPr/>
        </p:nvCxnSpPr>
        <p:spPr bwMode="auto">
          <a:xfrm>
            <a:off x="4495800" y="4718305"/>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Gerade Verbindung 46"/>
          <p:cNvCxnSpPr/>
          <p:nvPr/>
        </p:nvCxnSpPr>
        <p:spPr bwMode="auto">
          <a:xfrm>
            <a:off x="4495800" y="60960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8" name="Bogen 47"/>
          <p:cNvSpPr/>
          <p:nvPr/>
        </p:nvSpPr>
        <p:spPr bwMode="auto">
          <a:xfrm>
            <a:off x="5257800" y="4876800"/>
            <a:ext cx="381000" cy="1054100"/>
          </a:xfrm>
          <a:prstGeom prst="arc">
            <a:avLst>
              <a:gd name="adj1" fmla="val 16200000"/>
              <a:gd name="adj2" fmla="val 5387783"/>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9" name="Bogen 48"/>
          <p:cNvSpPr/>
          <p:nvPr/>
        </p:nvSpPr>
        <p:spPr bwMode="auto">
          <a:xfrm>
            <a:off x="5257800" y="4876800"/>
            <a:ext cx="1371600" cy="1524000"/>
          </a:xfrm>
          <a:prstGeom prst="arc">
            <a:avLst>
              <a:gd name="adj1" fmla="val 16200000"/>
              <a:gd name="adj2" fmla="val 20168631"/>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50" name="Gerade Verbindung 49"/>
          <p:cNvCxnSpPr/>
          <p:nvPr/>
        </p:nvCxnSpPr>
        <p:spPr bwMode="auto">
          <a:xfrm flipH="1">
            <a:off x="5524500" y="4876800"/>
            <a:ext cx="4191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Gerade Verbindung 50"/>
          <p:cNvCxnSpPr/>
          <p:nvPr/>
        </p:nvCxnSpPr>
        <p:spPr bwMode="auto">
          <a:xfrm flipH="1">
            <a:off x="5486400" y="5943600"/>
            <a:ext cx="4191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2" name="Bogen 51"/>
          <p:cNvSpPr/>
          <p:nvPr/>
        </p:nvSpPr>
        <p:spPr bwMode="auto">
          <a:xfrm flipV="1">
            <a:off x="5257800" y="4419600"/>
            <a:ext cx="1371600" cy="1524000"/>
          </a:xfrm>
          <a:prstGeom prst="arc">
            <a:avLst>
              <a:gd name="adj1" fmla="val 16200000"/>
              <a:gd name="adj2" fmla="val 20168631"/>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53" name="Gerade Verbindung 52"/>
          <p:cNvCxnSpPr/>
          <p:nvPr/>
        </p:nvCxnSpPr>
        <p:spPr bwMode="auto">
          <a:xfrm>
            <a:off x="5029200" y="4724400"/>
            <a:ext cx="0" cy="685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a:off x="5029200" y="54102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5029200" y="57912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Gerade Verbindung 55"/>
          <p:cNvCxnSpPr/>
          <p:nvPr/>
        </p:nvCxnSpPr>
        <p:spPr bwMode="auto">
          <a:xfrm>
            <a:off x="5029200" y="57912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Gerade Verbindung 56"/>
          <p:cNvCxnSpPr/>
          <p:nvPr/>
        </p:nvCxnSpPr>
        <p:spPr bwMode="auto">
          <a:xfrm>
            <a:off x="6553200" y="54102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a:off x="3352800" y="65532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9" name="Gruppieren 58"/>
          <p:cNvGrpSpPr/>
          <p:nvPr/>
        </p:nvGrpSpPr>
        <p:grpSpPr>
          <a:xfrm>
            <a:off x="2133600" y="4267200"/>
            <a:ext cx="624052" cy="457200"/>
            <a:chOff x="1524000" y="2971800"/>
            <a:chExt cx="1447800" cy="1060704"/>
          </a:xfrm>
        </p:grpSpPr>
        <p:cxnSp>
          <p:nvCxnSpPr>
            <p:cNvPr id="60" name="Gerade Verbindung 59"/>
            <p:cNvCxnSpPr/>
            <p:nvPr/>
          </p:nvCxnSpPr>
          <p:spPr bwMode="auto">
            <a:xfrm>
              <a:off x="2438400" y="35052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Ellipse 60"/>
            <p:cNvSpPr/>
            <p:nvPr/>
          </p:nvSpPr>
          <p:spPr bwMode="auto">
            <a:xfrm>
              <a:off x="2438400" y="3352800"/>
              <a:ext cx="304800" cy="304800"/>
            </a:xfrm>
            <a:prstGeom prst="ellipse">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62" name="Gleichschenkliges Dreieck 61"/>
            <p:cNvSpPr/>
            <p:nvPr/>
          </p:nvSpPr>
          <p:spPr bwMode="auto">
            <a:xfrm rot="5400000">
              <a:off x="1450848" y="3044952"/>
              <a:ext cx="1060704" cy="9144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cxnSp>
        <p:nvCxnSpPr>
          <p:cNvPr id="63" name="Gerade Verbindung 62"/>
          <p:cNvCxnSpPr/>
          <p:nvPr/>
        </p:nvCxnSpPr>
        <p:spPr bwMode="auto">
          <a:xfrm>
            <a:off x="2743200" y="44958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4495800"/>
            <a:ext cx="0" cy="1371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flipH="1">
            <a:off x="1828800" y="5867400"/>
            <a:ext cx="990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6" name="Textfeld 65"/>
          <p:cNvSpPr txBox="1"/>
          <p:nvPr/>
        </p:nvSpPr>
        <p:spPr>
          <a:xfrm>
            <a:off x="2691903" y="4191000"/>
            <a:ext cx="508474" cy="276999"/>
          </a:xfrm>
          <a:prstGeom prst="rect">
            <a:avLst/>
          </a:prstGeom>
          <a:noFill/>
        </p:spPr>
        <p:txBody>
          <a:bodyPr wrap="none" rtlCol="0">
            <a:spAutoFit/>
          </a:bodyPr>
          <a:lstStyle/>
          <a:p>
            <a:r>
              <a:rPr lang="de-DE" dirty="0" err="1" smtClean="0"/>
              <a:t>SelB</a:t>
            </a:r>
            <a:endParaRPr lang="de-DE" dirty="0"/>
          </a:p>
        </p:txBody>
      </p:sp>
      <p:sp>
        <p:nvSpPr>
          <p:cNvPr id="67" name="Textfeld 66"/>
          <p:cNvSpPr txBox="1"/>
          <p:nvPr/>
        </p:nvSpPr>
        <p:spPr>
          <a:xfrm>
            <a:off x="6688711" y="5105400"/>
            <a:ext cx="287258" cy="276999"/>
          </a:xfrm>
          <a:prstGeom prst="rect">
            <a:avLst/>
          </a:prstGeom>
          <a:noFill/>
        </p:spPr>
        <p:txBody>
          <a:bodyPr wrap="none" rtlCol="0">
            <a:spAutoFit/>
          </a:bodyPr>
          <a:lstStyle/>
          <a:p>
            <a:r>
              <a:rPr lang="de-DE" dirty="0" smtClean="0"/>
              <a:t>Y</a:t>
            </a:r>
            <a:endParaRPr lang="de-DE" dirty="0"/>
          </a:p>
        </p:txBody>
      </p:sp>
      <p:cxnSp>
        <p:nvCxnSpPr>
          <p:cNvPr id="68" name="Gerade Verbindung 67"/>
          <p:cNvCxnSpPr/>
          <p:nvPr/>
        </p:nvCxnSpPr>
        <p:spPr bwMode="auto">
          <a:xfrm>
            <a:off x="3352800" y="29718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68"/>
          <p:cNvCxnSpPr/>
          <p:nvPr/>
        </p:nvCxnSpPr>
        <p:spPr bwMode="auto">
          <a:xfrm>
            <a:off x="3352800" y="29718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 Verbindung 69"/>
          <p:cNvCxnSpPr/>
          <p:nvPr/>
        </p:nvCxnSpPr>
        <p:spPr bwMode="auto">
          <a:xfrm>
            <a:off x="3352800" y="38862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Bogen 70"/>
          <p:cNvSpPr/>
          <p:nvPr/>
        </p:nvSpPr>
        <p:spPr bwMode="auto">
          <a:xfrm flipV="1">
            <a:off x="3657600" y="2971800"/>
            <a:ext cx="838200" cy="914400"/>
          </a:xfrm>
          <a:prstGeom prst="arc">
            <a:avLst>
              <a:gd name="adj1" fmla="val 16200000"/>
              <a:gd name="adj2" fmla="val 5490446"/>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72" name="Gerade Verbindung 71"/>
          <p:cNvCxnSpPr/>
          <p:nvPr/>
        </p:nvCxnSpPr>
        <p:spPr bwMode="auto">
          <a:xfrm>
            <a:off x="4495800" y="34290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72"/>
          <p:cNvCxnSpPr/>
          <p:nvPr/>
        </p:nvCxnSpPr>
        <p:spPr bwMode="auto">
          <a:xfrm>
            <a:off x="5181600" y="3429000"/>
            <a:ext cx="0" cy="1600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 Verbindung 73"/>
          <p:cNvCxnSpPr/>
          <p:nvPr/>
        </p:nvCxnSpPr>
        <p:spPr bwMode="auto">
          <a:xfrm>
            <a:off x="5181600" y="50292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a:off x="2819400" y="36576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a:off x="2819400" y="32004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7" name="Textfeld 76"/>
          <p:cNvSpPr txBox="1"/>
          <p:nvPr/>
        </p:nvSpPr>
        <p:spPr>
          <a:xfrm>
            <a:off x="2590800" y="2971800"/>
            <a:ext cx="287258" cy="276999"/>
          </a:xfrm>
          <a:prstGeom prst="rect">
            <a:avLst/>
          </a:prstGeom>
          <a:noFill/>
        </p:spPr>
        <p:txBody>
          <a:bodyPr wrap="none" rtlCol="0">
            <a:spAutoFit/>
          </a:bodyPr>
          <a:lstStyle/>
          <a:p>
            <a:r>
              <a:rPr lang="de-DE" dirty="0" smtClean="0"/>
              <a:t>A</a:t>
            </a:r>
            <a:endParaRPr lang="de-DE" dirty="0"/>
          </a:p>
        </p:txBody>
      </p:sp>
      <p:sp>
        <p:nvSpPr>
          <p:cNvPr id="78" name="Textfeld 77"/>
          <p:cNvSpPr txBox="1"/>
          <p:nvPr/>
        </p:nvSpPr>
        <p:spPr>
          <a:xfrm>
            <a:off x="2590800" y="3429000"/>
            <a:ext cx="287258" cy="276999"/>
          </a:xfrm>
          <a:prstGeom prst="rect">
            <a:avLst/>
          </a:prstGeom>
          <a:noFill/>
        </p:spPr>
        <p:txBody>
          <a:bodyPr wrap="none" rtlCol="0">
            <a:spAutoFit/>
          </a:bodyPr>
          <a:lstStyle/>
          <a:p>
            <a:r>
              <a:rPr lang="de-DE" dirty="0" smtClean="0"/>
              <a:t>B</a:t>
            </a:r>
            <a:endParaRPr lang="de-DE" dirty="0"/>
          </a:p>
        </p:txBody>
      </p:sp>
    </p:spTree>
    <p:extLst>
      <p:ext uri="{BB962C8B-B14F-4D97-AF65-F5344CB8AC3E}">
        <p14:creationId xmlns:p14="http://schemas.microsoft.com/office/powerpoint/2010/main" val="13460249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smtClean="0"/>
              <a:t>Beachten </a:t>
            </a:r>
            <a:r>
              <a:rPr lang="de-DE" dirty="0" smtClean="0"/>
              <a:t>wir, </a:t>
            </a:r>
            <a:r>
              <a:rPr lang="de-DE" dirty="0"/>
              <a:t>dass die </a:t>
            </a:r>
            <a:r>
              <a:rPr lang="de-DE" dirty="0" smtClean="0"/>
              <a:t>kombinatorischen Schaltungen, </a:t>
            </a:r>
            <a:r>
              <a:rPr lang="de-DE" dirty="0"/>
              <a:t>implementiert als disjunktive </a:t>
            </a:r>
            <a:r>
              <a:rPr lang="de-DE" dirty="0" smtClean="0"/>
              <a:t>Normalform, </a:t>
            </a:r>
            <a:r>
              <a:rPr lang="de-DE" dirty="0"/>
              <a:t>kein 1-Glitch erzeugen </a:t>
            </a:r>
            <a:r>
              <a:rPr lang="de-DE" dirty="0" smtClean="0"/>
              <a:t>können (unter </a:t>
            </a:r>
            <a:r>
              <a:rPr lang="de-DE" dirty="0"/>
              <a:t>Annahme dass sich nur eine Eingangsvariable </a:t>
            </a:r>
            <a:r>
              <a:rPr lang="de-DE" dirty="0" smtClean="0"/>
              <a:t>ändert)</a:t>
            </a:r>
          </a:p>
          <a:p>
            <a:r>
              <a:rPr lang="de-DE" dirty="0"/>
              <a:t>Logische null bekommt man am Ausgang nur wenn alle UND Gatter null sind. Einzige Möglichkeit für </a:t>
            </a:r>
            <a:r>
              <a:rPr lang="de-DE" dirty="0" err="1"/>
              <a:t>Glitch</a:t>
            </a:r>
            <a:r>
              <a:rPr lang="de-DE" dirty="0"/>
              <a:t> 1 wäre wenn ein UND Gate kurze Zeit 1 wird. Das kann nicht passieren wenn sich nur eine Variable </a:t>
            </a:r>
            <a:r>
              <a:rPr lang="de-DE" dirty="0" smtClean="0"/>
              <a:t>ändert</a:t>
            </a:r>
            <a:endParaRPr lang="de-DE" dirty="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57</a:t>
            </a:fld>
            <a:endParaRPr lang="de-DE" altLang="de-DE"/>
          </a:p>
        </p:txBody>
      </p:sp>
    </p:spTree>
    <p:extLst>
      <p:ext uri="{BB962C8B-B14F-4D97-AF65-F5344CB8AC3E}">
        <p14:creationId xmlns:p14="http://schemas.microsoft.com/office/powerpoint/2010/main" val="19841715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smtClean="0"/>
              <a:t>Kombinatorischen </a:t>
            </a:r>
            <a:r>
              <a:rPr lang="de-DE" dirty="0"/>
              <a:t>Schaltungen </a:t>
            </a:r>
            <a:r>
              <a:rPr lang="de-DE" dirty="0" smtClean="0"/>
              <a:t>können auch </a:t>
            </a:r>
            <a:r>
              <a:rPr lang="de-DE" dirty="0"/>
              <a:t>als konjunktive Normalform implementiert </a:t>
            </a:r>
            <a:r>
              <a:rPr lang="de-DE" dirty="0" smtClean="0"/>
              <a:t>werden. </a:t>
            </a:r>
          </a:p>
          <a:p>
            <a:r>
              <a:rPr lang="de-DE" dirty="0" smtClean="0"/>
              <a:t>UND </a:t>
            </a:r>
            <a:r>
              <a:rPr lang="de-DE" dirty="0"/>
              <a:t>Verknüpfung von vielen ODER </a:t>
            </a:r>
            <a:r>
              <a:rPr lang="de-DE" dirty="0" smtClean="0"/>
              <a:t>Funktionen.</a:t>
            </a:r>
          </a:p>
          <a:p>
            <a:r>
              <a:rPr lang="de-DE" dirty="0" smtClean="0"/>
              <a:t>Mit </a:t>
            </a:r>
            <a:r>
              <a:rPr lang="de-DE" dirty="0"/>
              <a:t>ODER „Summen“ </a:t>
            </a:r>
            <a:r>
              <a:rPr lang="de-DE" dirty="0" smtClean="0"/>
              <a:t>stellt man die </a:t>
            </a:r>
            <a:r>
              <a:rPr lang="de-DE" dirty="0"/>
              <a:t>Zeilen in der </a:t>
            </a:r>
            <a:r>
              <a:rPr lang="de-DE" dirty="0" smtClean="0"/>
              <a:t>Wahrheitstabelle dar, </a:t>
            </a:r>
            <a:r>
              <a:rPr lang="de-DE" dirty="0"/>
              <a:t>die null </a:t>
            </a:r>
            <a:r>
              <a:rPr lang="de-DE" dirty="0" smtClean="0"/>
              <a:t>sind</a:t>
            </a:r>
            <a:r>
              <a:rPr lang="de-DE" dirty="0"/>
              <a:t> </a:t>
            </a:r>
            <a:r>
              <a:rPr lang="de-DE" dirty="0" smtClean="0"/>
              <a:t>(Variablen die 1 sind werden negiert)</a:t>
            </a:r>
            <a:endParaRPr lang="de-DE" dirty="0"/>
          </a:p>
          <a:p>
            <a:r>
              <a:rPr lang="de-DE" dirty="0"/>
              <a:t>Eine Konjunktive Normalform kann keine 0-Glitches haben wenn sich nur eine Variable ändert.   </a:t>
            </a:r>
          </a:p>
          <a:p>
            <a:r>
              <a:rPr lang="de-DE" dirty="0"/>
              <a:t>Konjunktive Normalform ist für die Funktionen geeignet die „viele Einsen“ als Ergebnis haben</a:t>
            </a:r>
            <a:r>
              <a:rPr lang="de-DE" dirty="0" smtClean="0"/>
              <a:t>.</a:t>
            </a:r>
          </a:p>
          <a:p>
            <a:r>
              <a:rPr lang="de-DE" dirty="0" smtClean="0"/>
              <a:t>Bsp. Y = !A || B || !C || D     </a:t>
            </a:r>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58</a:t>
            </a:fld>
            <a:endParaRPr lang="de-DE" altLang="de-DE"/>
          </a:p>
        </p:txBody>
      </p:sp>
      <p:graphicFrame>
        <p:nvGraphicFramePr>
          <p:cNvPr id="5" name="Tabelle 4"/>
          <p:cNvGraphicFramePr>
            <a:graphicFrameLocks noGrp="1"/>
          </p:cNvGraphicFramePr>
          <p:nvPr>
            <p:extLst>
              <p:ext uri="{D42A27DB-BD31-4B8C-83A1-F6EECF244321}">
                <p14:modId xmlns:p14="http://schemas.microsoft.com/office/powerpoint/2010/main" val="880028326"/>
              </p:ext>
            </p:extLst>
          </p:nvPr>
        </p:nvGraphicFramePr>
        <p:xfrm>
          <a:off x="1524000" y="4343400"/>
          <a:ext cx="6096000" cy="185420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r>
                        <a:rPr lang="de-DE" dirty="0" smtClean="0"/>
                        <a:t>DC/BA</a:t>
                      </a:r>
                      <a:endParaRPr lang="de-DE" dirty="0"/>
                    </a:p>
                  </a:txBody>
                  <a:tcPr/>
                </a:tc>
                <a:tc>
                  <a:txBody>
                    <a:bodyPr/>
                    <a:lstStyle/>
                    <a:p>
                      <a:r>
                        <a:rPr lang="de-DE" dirty="0" smtClean="0"/>
                        <a:t>00</a:t>
                      </a:r>
                      <a:endParaRPr lang="de-DE" dirty="0"/>
                    </a:p>
                  </a:txBody>
                  <a:tcPr/>
                </a:tc>
                <a:tc>
                  <a:txBody>
                    <a:bodyPr/>
                    <a:lstStyle/>
                    <a:p>
                      <a:r>
                        <a:rPr lang="de-DE" dirty="0" smtClean="0"/>
                        <a:t>01</a:t>
                      </a:r>
                      <a:endParaRPr lang="de-DE" dirty="0"/>
                    </a:p>
                  </a:txBody>
                  <a:tcPr/>
                </a:tc>
                <a:tc>
                  <a:txBody>
                    <a:bodyPr/>
                    <a:lstStyle/>
                    <a:p>
                      <a:r>
                        <a:rPr lang="de-DE" dirty="0" smtClean="0"/>
                        <a:t>11</a:t>
                      </a:r>
                      <a:endParaRPr lang="de-DE" dirty="0"/>
                    </a:p>
                  </a:txBody>
                  <a:tcPr/>
                </a:tc>
                <a:tc>
                  <a:txBody>
                    <a:bodyPr/>
                    <a:lstStyle/>
                    <a:p>
                      <a:r>
                        <a:rPr lang="de-DE" dirty="0" smtClean="0"/>
                        <a:t>10</a:t>
                      </a:r>
                      <a:endParaRPr lang="de-DE" dirty="0"/>
                    </a:p>
                  </a:txBody>
                  <a:tcPr/>
                </a:tc>
              </a:tr>
              <a:tr h="370840">
                <a:tc>
                  <a:txBody>
                    <a:bodyPr/>
                    <a:lstStyle/>
                    <a:p>
                      <a:r>
                        <a:rPr lang="de-DE" dirty="0" smtClean="0"/>
                        <a:t>00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01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11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10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bl>
          </a:graphicData>
        </a:graphic>
      </p:graphicFrame>
      <p:cxnSp>
        <p:nvCxnSpPr>
          <p:cNvPr id="7" name="Gerade Verbindung 6"/>
          <p:cNvCxnSpPr/>
          <p:nvPr/>
        </p:nvCxnSpPr>
        <p:spPr bwMode="auto">
          <a:xfrm>
            <a:off x="3962400" y="4066401"/>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a:off x="5181600" y="6428601"/>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Textfeld 8"/>
          <p:cNvSpPr txBox="1"/>
          <p:nvPr/>
        </p:nvSpPr>
        <p:spPr>
          <a:xfrm>
            <a:off x="3265437" y="3914001"/>
            <a:ext cx="461986" cy="276999"/>
          </a:xfrm>
          <a:prstGeom prst="rect">
            <a:avLst/>
          </a:prstGeom>
          <a:noFill/>
        </p:spPr>
        <p:txBody>
          <a:bodyPr wrap="none" rtlCol="0">
            <a:spAutoFit/>
          </a:bodyPr>
          <a:lstStyle/>
          <a:p>
            <a:r>
              <a:rPr lang="de-DE" dirty="0" smtClean="0"/>
              <a:t>A=1</a:t>
            </a:r>
            <a:endParaRPr lang="de-DE" dirty="0"/>
          </a:p>
        </p:txBody>
      </p:sp>
      <p:sp>
        <p:nvSpPr>
          <p:cNvPr id="10" name="Textfeld 9"/>
          <p:cNvSpPr txBox="1"/>
          <p:nvPr/>
        </p:nvSpPr>
        <p:spPr>
          <a:xfrm>
            <a:off x="4637037" y="6276201"/>
            <a:ext cx="461986" cy="276999"/>
          </a:xfrm>
          <a:prstGeom prst="rect">
            <a:avLst/>
          </a:prstGeom>
          <a:noFill/>
        </p:spPr>
        <p:txBody>
          <a:bodyPr wrap="none" rtlCol="0">
            <a:spAutoFit/>
          </a:bodyPr>
          <a:lstStyle/>
          <a:p>
            <a:r>
              <a:rPr lang="de-DE" dirty="0" smtClean="0"/>
              <a:t>B=1</a:t>
            </a:r>
            <a:endParaRPr lang="de-DE" dirty="0"/>
          </a:p>
        </p:txBody>
      </p:sp>
      <p:cxnSp>
        <p:nvCxnSpPr>
          <p:cNvPr id="11" name="Gerade Verbindung 10"/>
          <p:cNvCxnSpPr/>
          <p:nvPr/>
        </p:nvCxnSpPr>
        <p:spPr bwMode="auto">
          <a:xfrm>
            <a:off x="1371600" y="5133201"/>
            <a:ext cx="0" cy="685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feld 11"/>
          <p:cNvSpPr txBox="1"/>
          <p:nvPr/>
        </p:nvSpPr>
        <p:spPr>
          <a:xfrm>
            <a:off x="910393" y="5361801"/>
            <a:ext cx="470001" cy="276999"/>
          </a:xfrm>
          <a:prstGeom prst="rect">
            <a:avLst/>
          </a:prstGeom>
          <a:noFill/>
        </p:spPr>
        <p:txBody>
          <a:bodyPr wrap="none" rtlCol="0">
            <a:spAutoFit/>
          </a:bodyPr>
          <a:lstStyle/>
          <a:p>
            <a:r>
              <a:rPr lang="de-DE" dirty="0" smtClean="0"/>
              <a:t>C=1</a:t>
            </a:r>
            <a:endParaRPr lang="de-DE" dirty="0"/>
          </a:p>
        </p:txBody>
      </p:sp>
      <p:cxnSp>
        <p:nvCxnSpPr>
          <p:cNvPr id="13" name="Gerade Verbindung 12"/>
          <p:cNvCxnSpPr/>
          <p:nvPr/>
        </p:nvCxnSpPr>
        <p:spPr bwMode="auto">
          <a:xfrm>
            <a:off x="7772400" y="5438001"/>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Textfeld 13"/>
          <p:cNvSpPr txBox="1"/>
          <p:nvPr/>
        </p:nvSpPr>
        <p:spPr>
          <a:xfrm>
            <a:off x="7848600" y="5666601"/>
            <a:ext cx="470001" cy="276999"/>
          </a:xfrm>
          <a:prstGeom prst="rect">
            <a:avLst/>
          </a:prstGeom>
          <a:noFill/>
        </p:spPr>
        <p:txBody>
          <a:bodyPr wrap="none" rtlCol="0">
            <a:spAutoFit/>
          </a:bodyPr>
          <a:lstStyle/>
          <a:p>
            <a:r>
              <a:rPr lang="de-DE" dirty="0" smtClean="0"/>
              <a:t>D=1</a:t>
            </a:r>
            <a:endParaRPr lang="de-DE" dirty="0"/>
          </a:p>
        </p:txBody>
      </p:sp>
    </p:spTree>
    <p:extLst>
      <p:ext uri="{BB962C8B-B14F-4D97-AF65-F5344CB8AC3E}">
        <p14:creationId xmlns:p14="http://schemas.microsoft.com/office/powerpoint/2010/main" val="38157732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ctrTitle"/>
          </p:nvPr>
        </p:nvSpPr>
        <p:spPr/>
        <p:txBody>
          <a:bodyPr/>
          <a:lstStyle/>
          <a:p>
            <a:r>
              <a:rPr lang="de-DE" dirty="0" smtClean="0"/>
              <a:t>Gray Code</a:t>
            </a:r>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59</a:t>
            </a:fld>
            <a:endParaRPr lang="de-DE" altLang="de-DE"/>
          </a:p>
        </p:txBody>
      </p:sp>
    </p:spTree>
    <p:extLst>
      <p:ext uri="{BB962C8B-B14F-4D97-AF65-F5344CB8AC3E}">
        <p14:creationId xmlns:p14="http://schemas.microsoft.com/office/powerpoint/2010/main" val="14727083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smtClean="0"/>
              <a:t>Hold Time</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6</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11430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 Verbindung mit Pfeil 65"/>
          <p:cNvCxnSpPr/>
          <p:nvPr/>
        </p:nvCxnSpPr>
        <p:spPr bwMode="auto">
          <a:xfrm flipV="1">
            <a:off x="1295400" y="3276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66"/>
          <p:cNvCxnSpPr/>
          <p:nvPr/>
        </p:nvCxnSpPr>
        <p:spPr bwMode="auto">
          <a:xfrm>
            <a:off x="38862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 Verbindung mit Pfeil 67"/>
          <p:cNvCxnSpPr/>
          <p:nvPr/>
        </p:nvCxnSpPr>
        <p:spPr bwMode="auto">
          <a:xfrm flipV="1">
            <a:off x="4038600" y="3276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7788471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Grey </a:t>
            </a:r>
            <a:r>
              <a:rPr lang="de-DE" dirty="0" smtClean="0"/>
              <a:t>Code</a:t>
            </a:r>
          </a:p>
          <a:p>
            <a:r>
              <a:rPr lang="de-DE" dirty="0"/>
              <a:t>Grey Code hat die </a:t>
            </a:r>
            <a:r>
              <a:rPr lang="de-DE" dirty="0" smtClean="0"/>
              <a:t>Eigenschaft, </a:t>
            </a:r>
            <a:r>
              <a:rPr lang="de-DE" dirty="0"/>
              <a:t>dass sich immer nur ein Bit ändert wenn man </a:t>
            </a:r>
            <a:r>
              <a:rPr lang="de-DE" dirty="0" smtClean="0"/>
              <a:t>hochzählt</a:t>
            </a:r>
          </a:p>
          <a:p>
            <a:r>
              <a:rPr lang="de-DE" dirty="0" smtClean="0"/>
              <a:t>Weniger </a:t>
            </a:r>
            <a:r>
              <a:rPr lang="de-DE" dirty="0" err="1" smtClean="0"/>
              <a:t>Glitch</a:t>
            </a:r>
            <a:r>
              <a:rPr lang="de-DE" dirty="0" smtClean="0"/>
              <a:t>-es</a:t>
            </a:r>
          </a:p>
          <a:p>
            <a:r>
              <a:rPr lang="de-DE" dirty="0" smtClean="0"/>
              <a:t>Zeitmessung von asynchronen Signalen </a:t>
            </a:r>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60</a:t>
            </a:fld>
            <a:endParaRPr lang="de-DE" altLang="de-DE"/>
          </a:p>
        </p:txBody>
      </p:sp>
      <p:graphicFrame>
        <p:nvGraphicFramePr>
          <p:cNvPr id="4" name="Tabelle 3"/>
          <p:cNvGraphicFramePr>
            <a:graphicFrameLocks noGrp="1"/>
          </p:cNvGraphicFramePr>
          <p:nvPr>
            <p:extLst>
              <p:ext uri="{D42A27DB-BD31-4B8C-83A1-F6EECF244321}">
                <p14:modId xmlns:p14="http://schemas.microsoft.com/office/powerpoint/2010/main" val="2827660136"/>
              </p:ext>
            </p:extLst>
          </p:nvPr>
        </p:nvGraphicFramePr>
        <p:xfrm>
          <a:off x="1524000" y="2910840"/>
          <a:ext cx="6095999" cy="3337560"/>
        </p:xfrm>
        <a:graphic>
          <a:graphicData uri="http://schemas.openxmlformats.org/drawingml/2006/table">
            <a:tbl>
              <a:tblPr firstRow="1" bandRow="1">
                <a:tableStyleId>{5C22544A-7EE6-4342-B048-85BDC9FD1C3A}</a:tableStyleId>
              </a:tblPr>
              <a:tblGrid>
                <a:gridCol w="870857"/>
                <a:gridCol w="870857"/>
                <a:gridCol w="870857"/>
                <a:gridCol w="870857"/>
                <a:gridCol w="870857"/>
                <a:gridCol w="870857"/>
                <a:gridCol w="870857"/>
              </a:tblGrid>
              <a:tr h="370840">
                <a:tc>
                  <a:txBody>
                    <a:bodyPr/>
                    <a:lstStyle/>
                    <a:p>
                      <a:endParaRPr lang="de-DE" dirty="0"/>
                    </a:p>
                  </a:txBody>
                  <a:tcPr/>
                </a:tc>
                <a:tc>
                  <a:txBody>
                    <a:bodyPr/>
                    <a:lstStyle/>
                    <a:p>
                      <a:r>
                        <a:rPr lang="de-DE" dirty="0" smtClean="0"/>
                        <a:t>B2</a:t>
                      </a:r>
                      <a:endParaRPr lang="de-DE" dirty="0"/>
                    </a:p>
                  </a:txBody>
                  <a:tcPr/>
                </a:tc>
                <a:tc>
                  <a:txBody>
                    <a:bodyPr/>
                    <a:lstStyle/>
                    <a:p>
                      <a:r>
                        <a:rPr lang="de-DE" dirty="0" smtClean="0"/>
                        <a:t>B1</a:t>
                      </a:r>
                      <a:endParaRPr lang="de-DE" dirty="0"/>
                    </a:p>
                  </a:txBody>
                  <a:tcPr/>
                </a:tc>
                <a:tc>
                  <a:txBody>
                    <a:bodyPr/>
                    <a:lstStyle/>
                    <a:p>
                      <a:r>
                        <a:rPr lang="de-DE" dirty="0" smtClean="0"/>
                        <a:t>B0</a:t>
                      </a:r>
                      <a:endParaRPr lang="de-DE" dirty="0"/>
                    </a:p>
                  </a:txBody>
                  <a:tcPr/>
                </a:tc>
                <a:tc>
                  <a:txBody>
                    <a:bodyPr/>
                    <a:lstStyle/>
                    <a:p>
                      <a:r>
                        <a:rPr lang="de-DE" dirty="0" smtClean="0"/>
                        <a:t>G2</a:t>
                      </a:r>
                      <a:endParaRPr lang="de-DE" dirty="0"/>
                    </a:p>
                  </a:txBody>
                  <a:tcPr/>
                </a:tc>
                <a:tc>
                  <a:txBody>
                    <a:bodyPr/>
                    <a:lstStyle/>
                    <a:p>
                      <a:r>
                        <a:rPr lang="de-DE" dirty="0" smtClean="0"/>
                        <a:t>G1</a:t>
                      </a:r>
                      <a:endParaRPr lang="de-DE" dirty="0"/>
                    </a:p>
                  </a:txBody>
                  <a:tcPr/>
                </a:tc>
                <a:tc>
                  <a:txBody>
                    <a:bodyPr/>
                    <a:lstStyle/>
                    <a:p>
                      <a:r>
                        <a:rPr lang="de-DE" dirty="0" smtClean="0"/>
                        <a:t>G0</a:t>
                      </a:r>
                      <a:endParaRPr lang="de-DE" dirty="0"/>
                    </a:p>
                  </a:txBody>
                  <a:tcPr/>
                </a:tc>
              </a:tr>
              <a:tr h="370840">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r>
              <a:tr h="370840">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r>
              <a:tr h="370840">
                <a:tc>
                  <a:txBody>
                    <a:bodyPr/>
                    <a:lstStyle/>
                    <a:p>
                      <a:r>
                        <a:rPr lang="de-DE" dirty="0" smtClean="0"/>
                        <a:t>2</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3</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r>
              <a:tr h="370840">
                <a:tc>
                  <a:txBody>
                    <a:bodyPr/>
                    <a:lstStyle/>
                    <a:p>
                      <a:r>
                        <a:rPr lang="de-DE" dirty="0" smtClean="0"/>
                        <a:t>4</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r>
              <a:tr h="370840">
                <a:tc>
                  <a:txBody>
                    <a:bodyPr/>
                    <a:lstStyle/>
                    <a:p>
                      <a:r>
                        <a:rPr lang="de-DE" dirty="0" smtClean="0"/>
                        <a:t>5</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6</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r>
              <a:tr h="370840">
                <a:tc>
                  <a:txBody>
                    <a:bodyPr/>
                    <a:lstStyle/>
                    <a:p>
                      <a:r>
                        <a:rPr lang="de-DE" dirty="0" smtClean="0"/>
                        <a:t>7</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r>
            </a:tbl>
          </a:graphicData>
        </a:graphic>
      </p:graphicFrame>
    </p:spTree>
    <p:extLst>
      <p:ext uri="{BB962C8B-B14F-4D97-AF65-F5344CB8AC3E}">
        <p14:creationId xmlns:p14="http://schemas.microsoft.com/office/powerpoint/2010/main" val="18086603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Es gilt:</a:t>
            </a:r>
          </a:p>
          <a:p>
            <a:r>
              <a:rPr lang="de-DE" dirty="0"/>
              <a:t>G0 = B1 </a:t>
            </a:r>
            <a:r>
              <a:rPr lang="de-DE" dirty="0" err="1"/>
              <a:t>exor</a:t>
            </a:r>
            <a:r>
              <a:rPr lang="de-DE" dirty="0"/>
              <a:t> B0</a:t>
            </a:r>
          </a:p>
          <a:p>
            <a:r>
              <a:rPr lang="de-DE" dirty="0"/>
              <a:t>G1 = B2 </a:t>
            </a:r>
            <a:r>
              <a:rPr lang="de-DE" dirty="0" err="1"/>
              <a:t>exor</a:t>
            </a:r>
            <a:r>
              <a:rPr lang="de-DE" dirty="0"/>
              <a:t> B1</a:t>
            </a:r>
          </a:p>
          <a:p>
            <a:r>
              <a:rPr lang="de-DE" dirty="0"/>
              <a:t>…</a:t>
            </a:r>
          </a:p>
          <a:p>
            <a:r>
              <a:rPr lang="de-DE" dirty="0"/>
              <a:t>Gn-1 = Bn-1</a:t>
            </a:r>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61</a:t>
            </a:fld>
            <a:endParaRPr lang="de-DE" altLang="de-DE"/>
          </a:p>
        </p:txBody>
      </p:sp>
      <p:graphicFrame>
        <p:nvGraphicFramePr>
          <p:cNvPr id="4" name="Tabelle 3"/>
          <p:cNvGraphicFramePr>
            <a:graphicFrameLocks noGrp="1"/>
          </p:cNvGraphicFramePr>
          <p:nvPr>
            <p:extLst>
              <p:ext uri="{D42A27DB-BD31-4B8C-83A1-F6EECF244321}">
                <p14:modId xmlns:p14="http://schemas.microsoft.com/office/powerpoint/2010/main" val="493891473"/>
              </p:ext>
            </p:extLst>
          </p:nvPr>
        </p:nvGraphicFramePr>
        <p:xfrm>
          <a:off x="1524000" y="2910840"/>
          <a:ext cx="6095999" cy="3337560"/>
        </p:xfrm>
        <a:graphic>
          <a:graphicData uri="http://schemas.openxmlformats.org/drawingml/2006/table">
            <a:tbl>
              <a:tblPr firstRow="1" bandRow="1">
                <a:tableStyleId>{5C22544A-7EE6-4342-B048-85BDC9FD1C3A}</a:tableStyleId>
              </a:tblPr>
              <a:tblGrid>
                <a:gridCol w="870857"/>
                <a:gridCol w="870857"/>
                <a:gridCol w="870857"/>
                <a:gridCol w="870857"/>
                <a:gridCol w="870857"/>
                <a:gridCol w="870857"/>
                <a:gridCol w="870857"/>
              </a:tblGrid>
              <a:tr h="370840">
                <a:tc>
                  <a:txBody>
                    <a:bodyPr/>
                    <a:lstStyle/>
                    <a:p>
                      <a:endParaRPr lang="de-DE" dirty="0"/>
                    </a:p>
                  </a:txBody>
                  <a:tcPr/>
                </a:tc>
                <a:tc>
                  <a:txBody>
                    <a:bodyPr/>
                    <a:lstStyle/>
                    <a:p>
                      <a:r>
                        <a:rPr lang="de-DE" dirty="0" smtClean="0"/>
                        <a:t>B2</a:t>
                      </a:r>
                      <a:endParaRPr lang="de-DE" dirty="0"/>
                    </a:p>
                  </a:txBody>
                  <a:tcPr/>
                </a:tc>
                <a:tc>
                  <a:txBody>
                    <a:bodyPr/>
                    <a:lstStyle/>
                    <a:p>
                      <a:r>
                        <a:rPr lang="de-DE" dirty="0" smtClean="0"/>
                        <a:t>B1</a:t>
                      </a:r>
                      <a:endParaRPr lang="de-DE" dirty="0"/>
                    </a:p>
                  </a:txBody>
                  <a:tcPr/>
                </a:tc>
                <a:tc>
                  <a:txBody>
                    <a:bodyPr/>
                    <a:lstStyle/>
                    <a:p>
                      <a:r>
                        <a:rPr lang="de-DE" dirty="0" smtClean="0"/>
                        <a:t>B0</a:t>
                      </a:r>
                      <a:endParaRPr lang="de-DE" dirty="0"/>
                    </a:p>
                  </a:txBody>
                  <a:tcPr/>
                </a:tc>
                <a:tc>
                  <a:txBody>
                    <a:bodyPr/>
                    <a:lstStyle/>
                    <a:p>
                      <a:r>
                        <a:rPr lang="de-DE" dirty="0" smtClean="0"/>
                        <a:t>G2</a:t>
                      </a:r>
                      <a:endParaRPr lang="de-DE" dirty="0"/>
                    </a:p>
                  </a:txBody>
                  <a:tcPr/>
                </a:tc>
                <a:tc>
                  <a:txBody>
                    <a:bodyPr/>
                    <a:lstStyle/>
                    <a:p>
                      <a:r>
                        <a:rPr lang="de-DE" dirty="0" smtClean="0"/>
                        <a:t>G1</a:t>
                      </a:r>
                      <a:endParaRPr lang="de-DE" dirty="0"/>
                    </a:p>
                  </a:txBody>
                  <a:tcPr/>
                </a:tc>
                <a:tc>
                  <a:txBody>
                    <a:bodyPr/>
                    <a:lstStyle/>
                    <a:p>
                      <a:r>
                        <a:rPr lang="de-DE" dirty="0" smtClean="0"/>
                        <a:t>G0</a:t>
                      </a:r>
                      <a:endParaRPr lang="de-DE" dirty="0"/>
                    </a:p>
                  </a:txBody>
                  <a:tcPr/>
                </a:tc>
              </a:tr>
              <a:tr h="370840">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r>
              <a:tr h="370840">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r>
              <a:tr h="370840">
                <a:tc>
                  <a:txBody>
                    <a:bodyPr/>
                    <a:lstStyle/>
                    <a:p>
                      <a:r>
                        <a:rPr lang="de-DE" dirty="0" smtClean="0"/>
                        <a:t>2</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3</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r>
              <a:tr h="370840">
                <a:tc>
                  <a:txBody>
                    <a:bodyPr/>
                    <a:lstStyle/>
                    <a:p>
                      <a:r>
                        <a:rPr lang="de-DE" dirty="0" smtClean="0"/>
                        <a:t>4</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r>
              <a:tr h="370840">
                <a:tc>
                  <a:txBody>
                    <a:bodyPr/>
                    <a:lstStyle/>
                    <a:p>
                      <a:r>
                        <a:rPr lang="de-DE" dirty="0" smtClean="0"/>
                        <a:t>5</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6</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r>
              <a:tr h="370840">
                <a:tc>
                  <a:txBody>
                    <a:bodyPr/>
                    <a:lstStyle/>
                    <a:p>
                      <a:r>
                        <a:rPr lang="de-DE" dirty="0" smtClean="0"/>
                        <a:t>7</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r>
            </a:tbl>
          </a:graphicData>
        </a:graphic>
      </p:graphicFrame>
    </p:spTree>
    <p:extLst>
      <p:ext uri="{BB962C8B-B14F-4D97-AF65-F5344CB8AC3E}">
        <p14:creationId xmlns:p14="http://schemas.microsoft.com/office/powerpoint/2010/main" val="21642382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Es </a:t>
            </a:r>
            <a:r>
              <a:rPr lang="de-DE" dirty="0" smtClean="0"/>
              <a:t>gilt auch:</a:t>
            </a:r>
            <a:endParaRPr lang="de-DE" dirty="0"/>
          </a:p>
          <a:p>
            <a:r>
              <a:rPr lang="de-DE" dirty="0"/>
              <a:t>Bn-1 = Gn-1</a:t>
            </a:r>
          </a:p>
          <a:p>
            <a:r>
              <a:rPr lang="de-DE" dirty="0"/>
              <a:t>Bn-2 = Bn-1 </a:t>
            </a:r>
            <a:r>
              <a:rPr lang="de-DE" dirty="0" err="1"/>
              <a:t>exor</a:t>
            </a:r>
            <a:r>
              <a:rPr lang="de-DE" dirty="0"/>
              <a:t> Gn-2</a:t>
            </a:r>
          </a:p>
          <a:p>
            <a:r>
              <a:rPr lang="de-DE" dirty="0"/>
              <a:t>…</a:t>
            </a:r>
          </a:p>
          <a:p>
            <a:r>
              <a:rPr lang="de-DE" dirty="0"/>
              <a:t>B0 = B1 </a:t>
            </a:r>
            <a:r>
              <a:rPr lang="de-DE" dirty="0" err="1"/>
              <a:t>exor</a:t>
            </a:r>
            <a:r>
              <a:rPr lang="de-DE" dirty="0"/>
              <a:t> G0</a:t>
            </a:r>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62</a:t>
            </a:fld>
            <a:endParaRPr lang="de-DE" altLang="de-DE"/>
          </a:p>
        </p:txBody>
      </p:sp>
      <p:graphicFrame>
        <p:nvGraphicFramePr>
          <p:cNvPr id="4" name="Tabelle 3"/>
          <p:cNvGraphicFramePr>
            <a:graphicFrameLocks noGrp="1"/>
          </p:cNvGraphicFramePr>
          <p:nvPr>
            <p:extLst>
              <p:ext uri="{D42A27DB-BD31-4B8C-83A1-F6EECF244321}">
                <p14:modId xmlns:p14="http://schemas.microsoft.com/office/powerpoint/2010/main" val="3956354426"/>
              </p:ext>
            </p:extLst>
          </p:nvPr>
        </p:nvGraphicFramePr>
        <p:xfrm>
          <a:off x="1524000" y="2910840"/>
          <a:ext cx="6095999" cy="3337560"/>
        </p:xfrm>
        <a:graphic>
          <a:graphicData uri="http://schemas.openxmlformats.org/drawingml/2006/table">
            <a:tbl>
              <a:tblPr firstRow="1" bandRow="1">
                <a:tableStyleId>{5C22544A-7EE6-4342-B048-85BDC9FD1C3A}</a:tableStyleId>
              </a:tblPr>
              <a:tblGrid>
                <a:gridCol w="870857"/>
                <a:gridCol w="870857"/>
                <a:gridCol w="870857"/>
                <a:gridCol w="870857"/>
                <a:gridCol w="870857"/>
                <a:gridCol w="870857"/>
                <a:gridCol w="870857"/>
              </a:tblGrid>
              <a:tr h="370840">
                <a:tc>
                  <a:txBody>
                    <a:bodyPr/>
                    <a:lstStyle/>
                    <a:p>
                      <a:endParaRPr lang="de-DE" dirty="0"/>
                    </a:p>
                  </a:txBody>
                  <a:tcPr/>
                </a:tc>
                <a:tc>
                  <a:txBody>
                    <a:bodyPr/>
                    <a:lstStyle/>
                    <a:p>
                      <a:r>
                        <a:rPr lang="de-DE" dirty="0" smtClean="0"/>
                        <a:t>B2</a:t>
                      </a:r>
                      <a:endParaRPr lang="de-DE" dirty="0"/>
                    </a:p>
                  </a:txBody>
                  <a:tcPr/>
                </a:tc>
                <a:tc>
                  <a:txBody>
                    <a:bodyPr/>
                    <a:lstStyle/>
                    <a:p>
                      <a:r>
                        <a:rPr lang="de-DE" dirty="0" smtClean="0"/>
                        <a:t>B1</a:t>
                      </a:r>
                      <a:endParaRPr lang="de-DE" dirty="0"/>
                    </a:p>
                  </a:txBody>
                  <a:tcPr/>
                </a:tc>
                <a:tc>
                  <a:txBody>
                    <a:bodyPr/>
                    <a:lstStyle/>
                    <a:p>
                      <a:r>
                        <a:rPr lang="de-DE" dirty="0" smtClean="0"/>
                        <a:t>B0</a:t>
                      </a:r>
                      <a:endParaRPr lang="de-DE" dirty="0"/>
                    </a:p>
                  </a:txBody>
                  <a:tcPr/>
                </a:tc>
                <a:tc>
                  <a:txBody>
                    <a:bodyPr/>
                    <a:lstStyle/>
                    <a:p>
                      <a:r>
                        <a:rPr lang="de-DE" dirty="0" smtClean="0"/>
                        <a:t>G2</a:t>
                      </a:r>
                      <a:endParaRPr lang="de-DE" dirty="0"/>
                    </a:p>
                  </a:txBody>
                  <a:tcPr/>
                </a:tc>
                <a:tc>
                  <a:txBody>
                    <a:bodyPr/>
                    <a:lstStyle/>
                    <a:p>
                      <a:r>
                        <a:rPr lang="de-DE" dirty="0" smtClean="0"/>
                        <a:t>G1</a:t>
                      </a:r>
                      <a:endParaRPr lang="de-DE" dirty="0"/>
                    </a:p>
                  </a:txBody>
                  <a:tcPr/>
                </a:tc>
                <a:tc>
                  <a:txBody>
                    <a:bodyPr/>
                    <a:lstStyle/>
                    <a:p>
                      <a:r>
                        <a:rPr lang="de-DE" dirty="0" smtClean="0"/>
                        <a:t>G0</a:t>
                      </a:r>
                      <a:endParaRPr lang="de-DE" dirty="0"/>
                    </a:p>
                  </a:txBody>
                  <a:tcPr/>
                </a:tc>
              </a:tr>
              <a:tr h="370840">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r>
              <a:tr h="370840">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r>
              <a:tr h="370840">
                <a:tc>
                  <a:txBody>
                    <a:bodyPr/>
                    <a:lstStyle/>
                    <a:p>
                      <a:r>
                        <a:rPr lang="de-DE" dirty="0" smtClean="0"/>
                        <a:t>2</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3</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r>
              <a:tr h="370840">
                <a:tc>
                  <a:txBody>
                    <a:bodyPr/>
                    <a:lstStyle/>
                    <a:p>
                      <a:r>
                        <a:rPr lang="de-DE" dirty="0" smtClean="0"/>
                        <a:t>4</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r>
              <a:tr h="370840">
                <a:tc>
                  <a:txBody>
                    <a:bodyPr/>
                    <a:lstStyle/>
                    <a:p>
                      <a:r>
                        <a:rPr lang="de-DE" dirty="0" smtClean="0"/>
                        <a:t>5</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6</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r>
              <a:tr h="370840">
                <a:tc>
                  <a:txBody>
                    <a:bodyPr/>
                    <a:lstStyle/>
                    <a:p>
                      <a:r>
                        <a:rPr lang="de-DE" dirty="0" smtClean="0"/>
                        <a:t>7</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r>
            </a:tbl>
          </a:graphicData>
        </a:graphic>
      </p:graphicFrame>
    </p:spTree>
    <p:extLst>
      <p:ext uri="{BB962C8B-B14F-4D97-AF65-F5344CB8AC3E}">
        <p14:creationId xmlns:p14="http://schemas.microsoft.com/office/powerpoint/2010/main" val="23944324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ctrTitle"/>
          </p:nvPr>
        </p:nvSpPr>
        <p:spPr/>
        <p:txBody>
          <a:bodyPr/>
          <a:lstStyle/>
          <a:p>
            <a:r>
              <a:rPr lang="de-DE" dirty="0" err="1" smtClean="0"/>
              <a:t>Statemaschine</a:t>
            </a:r>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63</a:t>
            </a:fld>
            <a:endParaRPr lang="de-DE" altLang="de-DE"/>
          </a:p>
        </p:txBody>
      </p:sp>
    </p:spTree>
    <p:extLst>
      <p:ext uri="{BB962C8B-B14F-4D97-AF65-F5344CB8AC3E}">
        <p14:creationId xmlns:p14="http://schemas.microsoft.com/office/powerpoint/2010/main" val="6645523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Zustandsmaschinen werden für </a:t>
            </a:r>
            <a:r>
              <a:rPr lang="de-DE" dirty="0" smtClean="0"/>
              <a:t>die Ansteuerung </a:t>
            </a:r>
            <a:r>
              <a:rPr lang="de-DE" dirty="0"/>
              <a:t>von digitalen Systemen verwendet. Man kann sie mit Programmen </a:t>
            </a:r>
            <a:r>
              <a:rPr lang="de-DE" dirty="0" smtClean="0"/>
              <a:t>vergleichen</a:t>
            </a:r>
            <a:r>
              <a:rPr lang="de-DE" dirty="0"/>
              <a:t> </a:t>
            </a:r>
            <a:r>
              <a:rPr lang="de-DE" dirty="0" smtClean="0"/>
              <a:t>- der </a:t>
            </a:r>
            <a:r>
              <a:rPr lang="de-DE" dirty="0"/>
              <a:t>Programmcode </a:t>
            </a:r>
            <a:r>
              <a:rPr lang="de-DE" dirty="0" smtClean="0"/>
              <a:t>ist fest</a:t>
            </a:r>
          </a:p>
          <a:p>
            <a:r>
              <a:rPr lang="de-DE" dirty="0" smtClean="0"/>
              <a:t>Ausgangssignale </a:t>
            </a:r>
            <a:r>
              <a:rPr lang="de-DE" dirty="0"/>
              <a:t>von Zustandsmaschinen </a:t>
            </a:r>
            <a:r>
              <a:rPr lang="de-DE" dirty="0" smtClean="0"/>
              <a:t>(</a:t>
            </a:r>
            <a:r>
              <a:rPr lang="de-DE" i="1" dirty="0" smtClean="0"/>
              <a:t>und allen sequentiellen Schaltungen</a:t>
            </a:r>
            <a:r>
              <a:rPr lang="de-DE" dirty="0" smtClean="0"/>
              <a:t>) </a:t>
            </a:r>
            <a:r>
              <a:rPr lang="de-DE" dirty="0"/>
              <a:t>hängen nicht nur von momentanen Werten der Eingangsvariablen sondern auch von deren Reihenfolge. Dieses Verhalten </a:t>
            </a:r>
            <a:r>
              <a:rPr lang="de-DE" dirty="0" smtClean="0"/>
              <a:t>ist möglich wenn </a:t>
            </a:r>
            <a:r>
              <a:rPr lang="de-DE" dirty="0"/>
              <a:t>die Schaltung Speicherelemente hat</a:t>
            </a:r>
            <a:r>
              <a:rPr lang="de-DE" dirty="0" smtClean="0"/>
              <a:t>.</a:t>
            </a:r>
          </a:p>
          <a:p>
            <a:r>
              <a:rPr lang="de-DE" dirty="0" smtClean="0"/>
              <a:t>N Speicherelemente -&gt; maximal 2^n Zustände</a:t>
            </a:r>
          </a:p>
          <a:p>
            <a:r>
              <a:rPr lang="de-DE" dirty="0"/>
              <a:t>Da es eine endliche Zahl von möglichen Zuständen gibt, nennt man solche </a:t>
            </a:r>
            <a:r>
              <a:rPr lang="de-DE" dirty="0" err="1"/>
              <a:t>Zustandsautomate</a:t>
            </a:r>
            <a:r>
              <a:rPr lang="de-DE" dirty="0"/>
              <a:t> finite-</a:t>
            </a:r>
            <a:r>
              <a:rPr lang="de-DE" dirty="0" err="1"/>
              <a:t>state</a:t>
            </a:r>
            <a:r>
              <a:rPr lang="de-DE" dirty="0"/>
              <a:t> </a:t>
            </a:r>
            <a:r>
              <a:rPr lang="de-DE" dirty="0" smtClean="0"/>
              <a:t>Maschinen</a:t>
            </a:r>
          </a:p>
          <a:p>
            <a:r>
              <a:rPr lang="de-DE" dirty="0"/>
              <a:t>Den Zustand des Speicherelements nennt man Zustandsvariable.</a:t>
            </a:r>
          </a:p>
          <a:p>
            <a:endParaRPr lang="de-DE" dirty="0"/>
          </a:p>
          <a:p>
            <a:endParaRPr lang="de-DE" dirty="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64</a:t>
            </a:fld>
            <a:endParaRPr lang="de-DE" altLang="de-DE"/>
          </a:p>
        </p:txBody>
      </p:sp>
    </p:spTree>
    <p:extLst>
      <p:ext uri="{BB962C8B-B14F-4D97-AF65-F5344CB8AC3E}">
        <p14:creationId xmlns:p14="http://schemas.microsoft.com/office/powerpoint/2010/main" val="41315730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Die Zustandsmaschinen kann man in zwei Klassen unterteilen. </a:t>
            </a:r>
          </a:p>
          <a:p>
            <a:r>
              <a:rPr lang="de-DE" dirty="0" smtClean="0"/>
              <a:t>Moore Typ: Der </a:t>
            </a:r>
            <a:r>
              <a:rPr lang="de-DE" dirty="0"/>
              <a:t>Ausgang </a:t>
            </a:r>
            <a:r>
              <a:rPr lang="de-DE" dirty="0" smtClean="0"/>
              <a:t>hängt </a:t>
            </a:r>
            <a:r>
              <a:rPr lang="de-DE" dirty="0"/>
              <a:t>nur von </a:t>
            </a:r>
            <a:r>
              <a:rPr lang="de-DE" dirty="0" smtClean="0"/>
              <a:t>der Zustandsvariable </a:t>
            </a:r>
            <a:r>
              <a:rPr lang="de-DE" dirty="0"/>
              <a:t>– d.h. nur vom Zustand der </a:t>
            </a:r>
            <a:r>
              <a:rPr lang="de-DE" dirty="0" smtClean="0"/>
              <a:t>Maschine</a:t>
            </a:r>
          </a:p>
          <a:p>
            <a:r>
              <a:rPr lang="de-DE" dirty="0" err="1" smtClean="0"/>
              <a:t>Mealy</a:t>
            </a:r>
            <a:r>
              <a:rPr lang="de-DE" dirty="0" smtClean="0"/>
              <a:t> Typ: </a:t>
            </a:r>
            <a:r>
              <a:rPr lang="de-DE" dirty="0"/>
              <a:t>Der Ausgang hängt </a:t>
            </a:r>
            <a:r>
              <a:rPr lang="de-DE" dirty="0" smtClean="0"/>
              <a:t>auch von Eingängen</a:t>
            </a:r>
          </a:p>
          <a:p>
            <a:r>
              <a:rPr lang="de-DE" dirty="0" err="1"/>
              <a:t>Mealy</a:t>
            </a:r>
            <a:r>
              <a:rPr lang="de-DE" dirty="0"/>
              <a:t> Maschinen können oft mit weniger Zuständen realisiert werden, brauchen aber kombinatorische Schaltung für die Erzeugung von Ausgangssignalen. Moore Typ Automaten sind einfacher zu beschreiben, </a:t>
            </a:r>
            <a:r>
              <a:rPr lang="de-DE" dirty="0" smtClean="0"/>
              <a:t>brauchen </a:t>
            </a:r>
            <a:r>
              <a:rPr lang="de-DE" dirty="0"/>
              <a:t>oft mehr Zuständen. </a:t>
            </a:r>
          </a:p>
          <a:p>
            <a:endParaRPr lang="de-DE" dirty="0"/>
          </a:p>
          <a:p>
            <a:endParaRPr lang="de-DE" dirty="0"/>
          </a:p>
          <a:p>
            <a:endParaRPr lang="de-DE" dirty="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65</a:t>
            </a:fld>
            <a:endParaRPr lang="de-DE" altLang="de-DE"/>
          </a:p>
        </p:txBody>
      </p:sp>
    </p:spTree>
    <p:extLst>
      <p:ext uri="{BB962C8B-B14F-4D97-AF65-F5344CB8AC3E}">
        <p14:creationId xmlns:p14="http://schemas.microsoft.com/office/powerpoint/2010/main" val="36692755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Man kann in einem Zustandsautomat jede Art von Speicherzellen verwenden um den Zustand zu </a:t>
            </a:r>
            <a:r>
              <a:rPr lang="de-DE" dirty="0" smtClean="0"/>
              <a:t>speichern</a:t>
            </a:r>
          </a:p>
          <a:p>
            <a:r>
              <a:rPr lang="de-DE" dirty="0"/>
              <a:t>Wenn alle Speicherzellen in </a:t>
            </a:r>
            <a:r>
              <a:rPr lang="de-DE" dirty="0" smtClean="0"/>
              <a:t>einer </a:t>
            </a:r>
            <a:r>
              <a:rPr lang="de-DE" dirty="0" err="1" smtClean="0"/>
              <a:t>Statemaschine</a:t>
            </a:r>
            <a:r>
              <a:rPr lang="de-DE" dirty="0" smtClean="0"/>
              <a:t> </a:t>
            </a:r>
            <a:r>
              <a:rPr lang="de-DE" dirty="0"/>
              <a:t>den  Zustand gleichzeitig ändern, z.B. auf steigende Taktflanke, nennen wir dieses Netzwerk synchron. Synchrone Zustandsmaschine verwenden </a:t>
            </a:r>
            <a:r>
              <a:rPr lang="de-DE" dirty="0" err="1"/>
              <a:t>Filp</a:t>
            </a:r>
            <a:r>
              <a:rPr lang="de-DE" dirty="0"/>
              <a:t>-Flops als </a:t>
            </a:r>
            <a:r>
              <a:rPr lang="de-DE" dirty="0" smtClean="0"/>
              <a:t>Speicherelemente</a:t>
            </a:r>
          </a:p>
          <a:p>
            <a:r>
              <a:rPr lang="de-DE" dirty="0"/>
              <a:t>Man kann auch Zustandsmaschinen bauen, deren Zustand sich durch Änderung von verschiedenen Eingangssignalen ändert. Solche Netzwerke nennen wir asynchron. Asynchrone Zustandsmaschinen verwenden </a:t>
            </a:r>
            <a:r>
              <a:rPr lang="de-DE" dirty="0" err="1"/>
              <a:t>Latches</a:t>
            </a:r>
            <a:r>
              <a:rPr lang="de-DE" dirty="0"/>
              <a:t> als Speicherelemente</a:t>
            </a:r>
            <a:r>
              <a:rPr lang="de-DE" dirty="0" smtClean="0"/>
              <a:t>.</a:t>
            </a:r>
            <a:endParaRPr lang="de-DE" dirty="0"/>
          </a:p>
          <a:p>
            <a:endParaRPr lang="de-DE" dirty="0"/>
          </a:p>
          <a:p>
            <a:endParaRPr lang="de-DE" dirty="0"/>
          </a:p>
          <a:p>
            <a:endParaRPr lang="de-DE" dirty="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66</a:t>
            </a:fld>
            <a:endParaRPr lang="de-DE" altLang="de-DE"/>
          </a:p>
        </p:txBody>
      </p:sp>
    </p:spTree>
    <p:extLst>
      <p:ext uri="{BB962C8B-B14F-4D97-AF65-F5344CB8AC3E}">
        <p14:creationId xmlns:p14="http://schemas.microsoft.com/office/powerpoint/2010/main" val="11553816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Die Funktionalität einer Zustandsmaschine kann man z.B. mit einem Zustandsdiagramm beschrieben. Solch ein Zustandsdiagram hat für eine </a:t>
            </a:r>
            <a:r>
              <a:rPr lang="de-DE" dirty="0" err="1"/>
              <a:t>Statemaschine</a:t>
            </a:r>
            <a:r>
              <a:rPr lang="de-DE" dirty="0"/>
              <a:t> die gleiche Bedeutung wie eine Wahrheitstabelle für eine kombinatorische </a:t>
            </a:r>
            <a:r>
              <a:rPr lang="de-DE" dirty="0" smtClean="0"/>
              <a:t>Schaltung.</a:t>
            </a:r>
          </a:p>
          <a:p>
            <a:r>
              <a:rPr lang="de-DE" dirty="0" smtClean="0"/>
              <a:t>Ein </a:t>
            </a:r>
            <a:r>
              <a:rPr lang="de-DE" dirty="0"/>
              <a:t>Zustandsdiagramm kann entweder graphisch oder als </a:t>
            </a:r>
            <a:r>
              <a:rPr lang="de-DE" dirty="0" err="1"/>
              <a:t>Verilog</a:t>
            </a:r>
            <a:r>
              <a:rPr lang="de-DE" dirty="0"/>
              <a:t>/VHDL Code dargestellt werden.</a:t>
            </a:r>
          </a:p>
          <a:p>
            <a:endParaRPr lang="de-DE" dirty="0"/>
          </a:p>
          <a:p>
            <a:endParaRPr lang="de-DE" dirty="0"/>
          </a:p>
          <a:p>
            <a:endParaRPr lang="de-DE" dirty="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67</a:t>
            </a:fld>
            <a:endParaRPr lang="de-DE" altLang="de-DE"/>
          </a:p>
        </p:txBody>
      </p:sp>
    </p:spTree>
    <p:extLst>
      <p:ext uri="{BB962C8B-B14F-4D97-AF65-F5344CB8AC3E}">
        <p14:creationId xmlns:p14="http://schemas.microsoft.com/office/powerpoint/2010/main" val="5993087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smtClean="0"/>
              <a:t>Beispiel </a:t>
            </a:r>
            <a:r>
              <a:rPr lang="de-DE" dirty="0" err="1" smtClean="0"/>
              <a:t>Timer</a:t>
            </a:r>
            <a:endParaRPr lang="de-DE" dirty="0" smtClean="0"/>
          </a:p>
          <a:p>
            <a:r>
              <a:rPr lang="de-DE" dirty="0"/>
              <a:t>Der </a:t>
            </a:r>
            <a:r>
              <a:rPr lang="de-DE" dirty="0" err="1"/>
              <a:t>Timer</a:t>
            </a:r>
            <a:r>
              <a:rPr lang="de-DE" dirty="0"/>
              <a:t> besteht aus folgenden Komponenten – einem Zähler, einem Komparator, einem Startkopf, einem Drehregler für die Zeiteinstellung und einem </a:t>
            </a:r>
            <a:r>
              <a:rPr lang="de-DE" dirty="0" smtClean="0"/>
              <a:t>Lautsprecher</a:t>
            </a:r>
            <a:r>
              <a:rPr lang="de-DE" dirty="0"/>
              <a:t>. Der Komparator vergleicht den Zähler-Zustand mit der eingestellten Zeit</a:t>
            </a:r>
            <a:r>
              <a:rPr lang="de-DE" dirty="0" smtClean="0"/>
              <a:t>.</a:t>
            </a:r>
          </a:p>
          <a:p>
            <a:r>
              <a:rPr lang="de-DE" dirty="0"/>
              <a:t>Die Eingänge für die State-Maschine </a:t>
            </a:r>
            <a:r>
              <a:rPr lang="de-DE" dirty="0" smtClean="0"/>
              <a:t>sind das </a:t>
            </a:r>
            <a:r>
              <a:rPr lang="de-DE" dirty="0"/>
              <a:t>Startsignal und der Komparator-Ausgang. Die Ausgangssignale sind ein </a:t>
            </a:r>
            <a:r>
              <a:rPr lang="de-DE" dirty="0" err="1"/>
              <a:t>Reset</a:t>
            </a:r>
            <a:r>
              <a:rPr lang="de-DE" dirty="0"/>
              <a:t> Signal für den Zähler und ein Signal für den Lautsprecher</a:t>
            </a:r>
            <a:r>
              <a:rPr lang="de-DE" dirty="0" smtClean="0"/>
              <a:t>.</a:t>
            </a:r>
          </a:p>
          <a:p>
            <a:r>
              <a:rPr lang="de-DE" dirty="0" err="1" smtClean="0"/>
              <a:t>Statmeschine</a:t>
            </a:r>
            <a:r>
              <a:rPr lang="de-DE" dirty="0" smtClean="0"/>
              <a:t> braucht noch ein Taktsignal und </a:t>
            </a:r>
            <a:r>
              <a:rPr lang="de-DE" dirty="0" err="1" smtClean="0"/>
              <a:t>asynchrons</a:t>
            </a:r>
            <a:r>
              <a:rPr lang="de-DE" dirty="0" smtClean="0"/>
              <a:t> </a:t>
            </a:r>
            <a:r>
              <a:rPr lang="de-DE" dirty="0" err="1" smtClean="0"/>
              <a:t>Reset</a:t>
            </a:r>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68</a:t>
            </a:fld>
            <a:endParaRPr lang="de-DE" altLang="de-DE"/>
          </a:p>
        </p:txBody>
      </p:sp>
      <p:sp>
        <p:nvSpPr>
          <p:cNvPr id="5" name="Rechteck 4"/>
          <p:cNvSpPr/>
          <p:nvPr/>
        </p:nvSpPr>
        <p:spPr bwMode="auto">
          <a:xfrm>
            <a:off x="5867400" y="3810000"/>
            <a:ext cx="2286000" cy="2514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6" name="Rechteck 5"/>
          <p:cNvSpPr/>
          <p:nvPr/>
        </p:nvSpPr>
        <p:spPr bwMode="auto">
          <a:xfrm>
            <a:off x="5943600" y="5638800"/>
            <a:ext cx="1447800" cy="609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Zustandsautomat</a:t>
            </a:r>
          </a:p>
        </p:txBody>
      </p:sp>
      <p:sp>
        <p:nvSpPr>
          <p:cNvPr id="7" name="Rechteck 6"/>
          <p:cNvSpPr/>
          <p:nvPr/>
        </p:nvSpPr>
        <p:spPr bwMode="auto">
          <a:xfrm>
            <a:off x="5943600" y="4191000"/>
            <a:ext cx="1471982" cy="4572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Zähler</a:t>
            </a:r>
          </a:p>
        </p:txBody>
      </p:sp>
      <p:sp>
        <p:nvSpPr>
          <p:cNvPr id="8" name="Rechteck 7"/>
          <p:cNvSpPr/>
          <p:nvPr/>
        </p:nvSpPr>
        <p:spPr bwMode="auto">
          <a:xfrm>
            <a:off x="5943600" y="4953000"/>
            <a:ext cx="1471982" cy="4572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Komparator</a:t>
            </a:r>
          </a:p>
        </p:txBody>
      </p:sp>
      <p:cxnSp>
        <p:nvCxnSpPr>
          <p:cNvPr id="10" name="Gerade Verbindung mit Pfeil 9"/>
          <p:cNvCxnSpPr/>
          <p:nvPr/>
        </p:nvCxnSpPr>
        <p:spPr bwMode="auto">
          <a:xfrm>
            <a:off x="4800600" y="57912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Gerade Verbindung mit Pfeil 10"/>
          <p:cNvCxnSpPr/>
          <p:nvPr/>
        </p:nvCxnSpPr>
        <p:spPr bwMode="auto">
          <a:xfrm>
            <a:off x="4800600" y="51816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feld 11"/>
          <p:cNvSpPr txBox="1"/>
          <p:nvPr/>
        </p:nvSpPr>
        <p:spPr>
          <a:xfrm>
            <a:off x="5105400" y="5562600"/>
            <a:ext cx="510076" cy="276999"/>
          </a:xfrm>
          <a:prstGeom prst="rect">
            <a:avLst/>
          </a:prstGeom>
          <a:noFill/>
        </p:spPr>
        <p:txBody>
          <a:bodyPr wrap="none" rtlCol="0">
            <a:spAutoFit/>
          </a:bodyPr>
          <a:lstStyle/>
          <a:p>
            <a:r>
              <a:rPr lang="de-DE" dirty="0" smtClean="0"/>
              <a:t>Start</a:t>
            </a:r>
            <a:endParaRPr lang="de-DE" dirty="0"/>
          </a:p>
        </p:txBody>
      </p:sp>
      <p:sp>
        <p:nvSpPr>
          <p:cNvPr id="13" name="Textfeld 12"/>
          <p:cNvSpPr txBox="1"/>
          <p:nvPr/>
        </p:nvSpPr>
        <p:spPr>
          <a:xfrm>
            <a:off x="4961299" y="4886608"/>
            <a:ext cx="441146" cy="276999"/>
          </a:xfrm>
          <a:prstGeom prst="rect">
            <a:avLst/>
          </a:prstGeom>
          <a:noFill/>
        </p:spPr>
        <p:txBody>
          <a:bodyPr wrap="none" rtlCol="0">
            <a:spAutoFit/>
          </a:bodyPr>
          <a:lstStyle/>
          <a:p>
            <a:r>
              <a:rPr lang="de-DE" dirty="0" smtClean="0"/>
              <a:t>Zeit</a:t>
            </a:r>
            <a:endParaRPr lang="de-DE" dirty="0"/>
          </a:p>
        </p:txBody>
      </p:sp>
      <p:cxnSp>
        <p:nvCxnSpPr>
          <p:cNvPr id="14" name="Gerade Verbindung mit Pfeil 13"/>
          <p:cNvCxnSpPr/>
          <p:nvPr/>
        </p:nvCxnSpPr>
        <p:spPr bwMode="auto">
          <a:xfrm>
            <a:off x="7391400" y="5943600"/>
            <a:ext cx="457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Textfeld 14"/>
          <p:cNvSpPr txBox="1"/>
          <p:nvPr/>
        </p:nvSpPr>
        <p:spPr>
          <a:xfrm>
            <a:off x="7489242" y="5638800"/>
            <a:ext cx="542136" cy="276999"/>
          </a:xfrm>
          <a:prstGeom prst="rect">
            <a:avLst/>
          </a:prstGeom>
          <a:noFill/>
        </p:spPr>
        <p:txBody>
          <a:bodyPr wrap="none" rtlCol="0">
            <a:spAutoFit/>
          </a:bodyPr>
          <a:lstStyle/>
          <a:p>
            <a:r>
              <a:rPr lang="de-DE" dirty="0" err="1" smtClean="0"/>
              <a:t>Beep</a:t>
            </a:r>
            <a:endParaRPr lang="de-DE" dirty="0"/>
          </a:p>
        </p:txBody>
      </p:sp>
      <p:cxnSp>
        <p:nvCxnSpPr>
          <p:cNvPr id="23" name="Gerade Verbindung mit Pfeil 22"/>
          <p:cNvCxnSpPr/>
          <p:nvPr/>
        </p:nvCxnSpPr>
        <p:spPr bwMode="auto">
          <a:xfrm>
            <a:off x="4800600" y="60960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Textfeld 23"/>
          <p:cNvSpPr txBox="1"/>
          <p:nvPr/>
        </p:nvSpPr>
        <p:spPr>
          <a:xfrm>
            <a:off x="4904738" y="5867400"/>
            <a:ext cx="911404" cy="276999"/>
          </a:xfrm>
          <a:prstGeom prst="rect">
            <a:avLst/>
          </a:prstGeom>
          <a:noFill/>
        </p:spPr>
        <p:txBody>
          <a:bodyPr wrap="none" rtlCol="0">
            <a:spAutoFit/>
          </a:bodyPr>
          <a:lstStyle/>
          <a:p>
            <a:r>
              <a:rPr lang="de-DE" dirty="0" smtClean="0"/>
              <a:t>Takt/</a:t>
            </a:r>
            <a:r>
              <a:rPr lang="de-DE" dirty="0" err="1" smtClean="0"/>
              <a:t>Reset</a:t>
            </a:r>
            <a:endParaRPr lang="de-DE" dirty="0"/>
          </a:p>
        </p:txBody>
      </p:sp>
      <p:cxnSp>
        <p:nvCxnSpPr>
          <p:cNvPr id="25" name="Gerade Verbindung mit Pfeil 24"/>
          <p:cNvCxnSpPr/>
          <p:nvPr/>
        </p:nvCxnSpPr>
        <p:spPr bwMode="auto">
          <a:xfrm>
            <a:off x="6629400" y="4648200"/>
            <a:ext cx="0" cy="304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Freihandform 25"/>
          <p:cNvSpPr/>
          <p:nvPr/>
        </p:nvSpPr>
        <p:spPr bwMode="auto">
          <a:xfrm>
            <a:off x="7387628" y="4481465"/>
            <a:ext cx="407547" cy="1158844"/>
          </a:xfrm>
          <a:custGeom>
            <a:avLst/>
            <a:gdLst>
              <a:gd name="connsiteX0" fmla="*/ 0 w 407547"/>
              <a:gd name="connsiteY0" fmla="*/ 1158844 h 1158844"/>
              <a:gd name="connsiteX1" fmla="*/ 407406 w 407547"/>
              <a:gd name="connsiteY1" fmla="*/ 371192 h 1158844"/>
              <a:gd name="connsiteX2" fmla="*/ 36214 w 407547"/>
              <a:gd name="connsiteY2" fmla="*/ 0 h 1158844"/>
            </a:gdLst>
            <a:ahLst/>
            <a:cxnLst>
              <a:cxn ang="0">
                <a:pos x="connsiteX0" y="connsiteY0"/>
              </a:cxn>
              <a:cxn ang="0">
                <a:pos x="connsiteX1" y="connsiteY1"/>
              </a:cxn>
              <a:cxn ang="0">
                <a:pos x="connsiteX2" y="connsiteY2"/>
              </a:cxn>
            </a:cxnLst>
            <a:rect l="l" t="t" r="r" b="b"/>
            <a:pathLst>
              <a:path w="407547" h="1158844">
                <a:moveTo>
                  <a:pt x="0" y="1158844"/>
                </a:moveTo>
                <a:cubicBezTo>
                  <a:pt x="200685" y="861588"/>
                  <a:pt x="401370" y="564333"/>
                  <a:pt x="407406" y="371192"/>
                </a:cubicBezTo>
                <a:cubicBezTo>
                  <a:pt x="413442" y="178051"/>
                  <a:pt x="224828" y="89025"/>
                  <a:pt x="36214" y="0"/>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2" name="Textfeld 31"/>
          <p:cNvSpPr txBox="1"/>
          <p:nvPr/>
        </p:nvSpPr>
        <p:spPr>
          <a:xfrm>
            <a:off x="6625392" y="4648200"/>
            <a:ext cx="593432" cy="276999"/>
          </a:xfrm>
          <a:prstGeom prst="rect">
            <a:avLst/>
          </a:prstGeom>
          <a:noFill/>
        </p:spPr>
        <p:txBody>
          <a:bodyPr wrap="none" rtlCol="0">
            <a:spAutoFit/>
          </a:bodyPr>
          <a:lstStyle/>
          <a:p>
            <a:r>
              <a:rPr lang="de-DE" dirty="0" err="1" smtClean="0"/>
              <a:t>Comp</a:t>
            </a:r>
            <a:endParaRPr lang="de-DE" dirty="0"/>
          </a:p>
        </p:txBody>
      </p:sp>
      <p:sp>
        <p:nvSpPr>
          <p:cNvPr id="33" name="Textfeld 32"/>
          <p:cNvSpPr txBox="1"/>
          <p:nvPr/>
        </p:nvSpPr>
        <p:spPr>
          <a:xfrm>
            <a:off x="7348177" y="4191000"/>
            <a:ext cx="824265" cy="276999"/>
          </a:xfrm>
          <a:prstGeom prst="rect">
            <a:avLst/>
          </a:prstGeom>
          <a:noFill/>
        </p:spPr>
        <p:txBody>
          <a:bodyPr wrap="none" rtlCol="0">
            <a:spAutoFit/>
          </a:bodyPr>
          <a:lstStyle/>
          <a:p>
            <a:r>
              <a:rPr lang="de-DE" dirty="0" err="1" smtClean="0"/>
              <a:t>ResetCnt</a:t>
            </a:r>
            <a:endParaRPr lang="de-DE" dirty="0"/>
          </a:p>
        </p:txBody>
      </p:sp>
    </p:spTree>
    <p:extLst>
      <p:ext uri="{BB962C8B-B14F-4D97-AF65-F5344CB8AC3E}">
        <p14:creationId xmlns:p14="http://schemas.microsoft.com/office/powerpoint/2010/main" val="27360433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69</a:t>
            </a:fld>
            <a:endParaRPr lang="de-DE" altLang="de-DE"/>
          </a:p>
        </p:txBody>
      </p:sp>
      <p:sp>
        <p:nvSpPr>
          <p:cNvPr id="5" name="Rechteck 4"/>
          <p:cNvSpPr/>
          <p:nvPr/>
        </p:nvSpPr>
        <p:spPr bwMode="auto">
          <a:xfrm>
            <a:off x="5867400" y="3810000"/>
            <a:ext cx="2286000" cy="2514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6" name="Rechteck 5"/>
          <p:cNvSpPr/>
          <p:nvPr/>
        </p:nvSpPr>
        <p:spPr bwMode="auto">
          <a:xfrm>
            <a:off x="5943600" y="5638800"/>
            <a:ext cx="1447800" cy="609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Zustandsautomat</a:t>
            </a:r>
          </a:p>
        </p:txBody>
      </p:sp>
      <p:sp>
        <p:nvSpPr>
          <p:cNvPr id="7" name="Rechteck 6"/>
          <p:cNvSpPr/>
          <p:nvPr/>
        </p:nvSpPr>
        <p:spPr bwMode="auto">
          <a:xfrm>
            <a:off x="5943600" y="4191000"/>
            <a:ext cx="1471982" cy="4572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Zähler</a:t>
            </a:r>
          </a:p>
        </p:txBody>
      </p:sp>
      <p:sp>
        <p:nvSpPr>
          <p:cNvPr id="8" name="Rechteck 7"/>
          <p:cNvSpPr/>
          <p:nvPr/>
        </p:nvSpPr>
        <p:spPr bwMode="auto">
          <a:xfrm>
            <a:off x="5943600" y="4953000"/>
            <a:ext cx="1471982" cy="4572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Komparator</a:t>
            </a:r>
          </a:p>
        </p:txBody>
      </p:sp>
      <p:cxnSp>
        <p:nvCxnSpPr>
          <p:cNvPr id="10" name="Gerade Verbindung mit Pfeil 9"/>
          <p:cNvCxnSpPr/>
          <p:nvPr/>
        </p:nvCxnSpPr>
        <p:spPr bwMode="auto">
          <a:xfrm>
            <a:off x="4800600" y="57912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Gerade Verbindung mit Pfeil 10"/>
          <p:cNvCxnSpPr/>
          <p:nvPr/>
        </p:nvCxnSpPr>
        <p:spPr bwMode="auto">
          <a:xfrm>
            <a:off x="4800600" y="51816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feld 11"/>
          <p:cNvSpPr txBox="1"/>
          <p:nvPr/>
        </p:nvSpPr>
        <p:spPr>
          <a:xfrm>
            <a:off x="5105400" y="5562600"/>
            <a:ext cx="510076" cy="276999"/>
          </a:xfrm>
          <a:prstGeom prst="rect">
            <a:avLst/>
          </a:prstGeom>
          <a:noFill/>
        </p:spPr>
        <p:txBody>
          <a:bodyPr wrap="none" rtlCol="0">
            <a:spAutoFit/>
          </a:bodyPr>
          <a:lstStyle/>
          <a:p>
            <a:r>
              <a:rPr lang="de-DE" dirty="0" smtClean="0"/>
              <a:t>Start</a:t>
            </a:r>
            <a:endParaRPr lang="de-DE" dirty="0"/>
          </a:p>
        </p:txBody>
      </p:sp>
      <p:sp>
        <p:nvSpPr>
          <p:cNvPr id="13" name="Textfeld 12"/>
          <p:cNvSpPr txBox="1"/>
          <p:nvPr/>
        </p:nvSpPr>
        <p:spPr>
          <a:xfrm>
            <a:off x="4961299" y="4886608"/>
            <a:ext cx="441146" cy="276999"/>
          </a:xfrm>
          <a:prstGeom prst="rect">
            <a:avLst/>
          </a:prstGeom>
          <a:noFill/>
        </p:spPr>
        <p:txBody>
          <a:bodyPr wrap="none" rtlCol="0">
            <a:spAutoFit/>
          </a:bodyPr>
          <a:lstStyle/>
          <a:p>
            <a:r>
              <a:rPr lang="de-DE" dirty="0" smtClean="0"/>
              <a:t>Zeit</a:t>
            </a:r>
            <a:endParaRPr lang="de-DE" dirty="0"/>
          </a:p>
        </p:txBody>
      </p:sp>
      <p:cxnSp>
        <p:nvCxnSpPr>
          <p:cNvPr id="14" name="Gerade Verbindung mit Pfeil 13"/>
          <p:cNvCxnSpPr/>
          <p:nvPr/>
        </p:nvCxnSpPr>
        <p:spPr bwMode="auto">
          <a:xfrm>
            <a:off x="7391400" y="5943600"/>
            <a:ext cx="457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Textfeld 14"/>
          <p:cNvSpPr txBox="1"/>
          <p:nvPr/>
        </p:nvSpPr>
        <p:spPr>
          <a:xfrm>
            <a:off x="7489242" y="5638800"/>
            <a:ext cx="542136" cy="276999"/>
          </a:xfrm>
          <a:prstGeom prst="rect">
            <a:avLst/>
          </a:prstGeom>
          <a:noFill/>
        </p:spPr>
        <p:txBody>
          <a:bodyPr wrap="none" rtlCol="0">
            <a:spAutoFit/>
          </a:bodyPr>
          <a:lstStyle/>
          <a:p>
            <a:r>
              <a:rPr lang="de-DE" dirty="0" err="1" smtClean="0"/>
              <a:t>Beep</a:t>
            </a:r>
            <a:endParaRPr lang="de-DE" dirty="0"/>
          </a:p>
        </p:txBody>
      </p:sp>
      <p:cxnSp>
        <p:nvCxnSpPr>
          <p:cNvPr id="25" name="Gerade Verbindung mit Pfeil 24"/>
          <p:cNvCxnSpPr/>
          <p:nvPr/>
        </p:nvCxnSpPr>
        <p:spPr bwMode="auto">
          <a:xfrm>
            <a:off x="6629400" y="4648200"/>
            <a:ext cx="0" cy="304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Freihandform 25"/>
          <p:cNvSpPr/>
          <p:nvPr/>
        </p:nvSpPr>
        <p:spPr bwMode="auto">
          <a:xfrm>
            <a:off x="7387628" y="4481465"/>
            <a:ext cx="407547" cy="1158844"/>
          </a:xfrm>
          <a:custGeom>
            <a:avLst/>
            <a:gdLst>
              <a:gd name="connsiteX0" fmla="*/ 0 w 407547"/>
              <a:gd name="connsiteY0" fmla="*/ 1158844 h 1158844"/>
              <a:gd name="connsiteX1" fmla="*/ 407406 w 407547"/>
              <a:gd name="connsiteY1" fmla="*/ 371192 h 1158844"/>
              <a:gd name="connsiteX2" fmla="*/ 36214 w 407547"/>
              <a:gd name="connsiteY2" fmla="*/ 0 h 1158844"/>
            </a:gdLst>
            <a:ahLst/>
            <a:cxnLst>
              <a:cxn ang="0">
                <a:pos x="connsiteX0" y="connsiteY0"/>
              </a:cxn>
              <a:cxn ang="0">
                <a:pos x="connsiteX1" y="connsiteY1"/>
              </a:cxn>
              <a:cxn ang="0">
                <a:pos x="connsiteX2" y="connsiteY2"/>
              </a:cxn>
            </a:cxnLst>
            <a:rect l="l" t="t" r="r" b="b"/>
            <a:pathLst>
              <a:path w="407547" h="1158844">
                <a:moveTo>
                  <a:pt x="0" y="1158844"/>
                </a:moveTo>
                <a:cubicBezTo>
                  <a:pt x="200685" y="861588"/>
                  <a:pt x="401370" y="564333"/>
                  <a:pt x="407406" y="371192"/>
                </a:cubicBezTo>
                <a:cubicBezTo>
                  <a:pt x="413442" y="178051"/>
                  <a:pt x="224828" y="89025"/>
                  <a:pt x="36214" y="0"/>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7" name="Textfeld 26"/>
          <p:cNvSpPr txBox="1"/>
          <p:nvPr/>
        </p:nvSpPr>
        <p:spPr>
          <a:xfrm>
            <a:off x="7348177" y="4191000"/>
            <a:ext cx="824265" cy="276999"/>
          </a:xfrm>
          <a:prstGeom prst="rect">
            <a:avLst/>
          </a:prstGeom>
          <a:noFill/>
        </p:spPr>
        <p:txBody>
          <a:bodyPr wrap="none" rtlCol="0">
            <a:spAutoFit/>
          </a:bodyPr>
          <a:lstStyle/>
          <a:p>
            <a:r>
              <a:rPr lang="de-DE" dirty="0" err="1" smtClean="0"/>
              <a:t>ResetCnt</a:t>
            </a:r>
            <a:endParaRPr lang="de-DE" dirty="0"/>
          </a:p>
        </p:txBody>
      </p:sp>
      <p:sp>
        <p:nvSpPr>
          <p:cNvPr id="4" name="Textfeld 3"/>
          <p:cNvSpPr txBox="1"/>
          <p:nvPr/>
        </p:nvSpPr>
        <p:spPr>
          <a:xfrm>
            <a:off x="533400" y="609600"/>
            <a:ext cx="5561138" cy="6186309"/>
          </a:xfrm>
          <a:prstGeom prst="rect">
            <a:avLst/>
          </a:prstGeom>
          <a:noFill/>
        </p:spPr>
        <p:txBody>
          <a:bodyPr wrap="none" rtlCol="0">
            <a:spAutoFit/>
          </a:bodyPr>
          <a:lstStyle/>
          <a:p>
            <a:pPr algn="l"/>
            <a:r>
              <a:rPr lang="de-DE" dirty="0"/>
              <a:t>Input </a:t>
            </a:r>
            <a:r>
              <a:rPr lang="de-DE" dirty="0" err="1"/>
              <a:t>clk</a:t>
            </a:r>
            <a:r>
              <a:rPr lang="de-DE" dirty="0"/>
              <a:t>, </a:t>
            </a:r>
            <a:r>
              <a:rPr lang="de-DE" dirty="0" err="1"/>
              <a:t>reset</a:t>
            </a:r>
            <a:r>
              <a:rPr lang="de-DE" dirty="0"/>
              <a:t>, </a:t>
            </a:r>
            <a:r>
              <a:rPr lang="de-DE" dirty="0" err="1"/>
              <a:t>start</a:t>
            </a:r>
            <a:r>
              <a:rPr lang="de-DE" dirty="0"/>
              <a:t>, </a:t>
            </a:r>
            <a:r>
              <a:rPr lang="de-DE" dirty="0" err="1"/>
              <a:t>comp</a:t>
            </a:r>
            <a:r>
              <a:rPr lang="de-DE" dirty="0"/>
              <a:t>;</a:t>
            </a:r>
          </a:p>
          <a:p>
            <a:pPr algn="l"/>
            <a:r>
              <a:rPr lang="de-DE" dirty="0"/>
              <a:t>Output </a:t>
            </a:r>
            <a:r>
              <a:rPr lang="de-DE" dirty="0" err="1"/>
              <a:t>resetcounter</a:t>
            </a:r>
            <a:r>
              <a:rPr lang="de-DE" dirty="0"/>
              <a:t>, </a:t>
            </a:r>
            <a:r>
              <a:rPr lang="de-DE" dirty="0" err="1"/>
              <a:t>beep</a:t>
            </a:r>
            <a:r>
              <a:rPr lang="de-DE" dirty="0" smtClean="0"/>
              <a:t>;</a:t>
            </a:r>
          </a:p>
          <a:p>
            <a:pPr algn="l"/>
            <a:endParaRPr lang="de-DE" dirty="0"/>
          </a:p>
          <a:p>
            <a:pPr algn="l"/>
            <a:r>
              <a:rPr lang="de-DE" dirty="0"/>
              <a:t>Reg [1:0] State</a:t>
            </a:r>
            <a:r>
              <a:rPr lang="de-DE" dirty="0" smtClean="0"/>
              <a:t>;</a:t>
            </a:r>
          </a:p>
          <a:p>
            <a:pPr algn="l"/>
            <a:endParaRPr lang="de-DE" dirty="0"/>
          </a:p>
          <a:p>
            <a:pPr algn="l"/>
            <a:r>
              <a:rPr lang="de-DE" dirty="0"/>
              <a:t>Parameter IDLE = 2‘b00, RESETCNT = 2‘b01, COUNT = 2’b11, STOP = 2’b10</a:t>
            </a:r>
            <a:r>
              <a:rPr lang="de-DE" dirty="0" smtClean="0"/>
              <a:t>;</a:t>
            </a:r>
          </a:p>
          <a:p>
            <a:pPr algn="l"/>
            <a:endParaRPr lang="de-DE" dirty="0"/>
          </a:p>
          <a:p>
            <a:pPr algn="l"/>
            <a:r>
              <a:rPr lang="de-DE" dirty="0" err="1"/>
              <a:t>Assign</a:t>
            </a:r>
            <a:r>
              <a:rPr lang="de-DE" dirty="0"/>
              <a:t> </a:t>
            </a:r>
            <a:r>
              <a:rPr lang="de-DE" dirty="0" err="1"/>
              <a:t>resetcounter</a:t>
            </a:r>
            <a:r>
              <a:rPr lang="de-DE" dirty="0"/>
              <a:t> = (State == RESETCNT);</a:t>
            </a:r>
          </a:p>
          <a:p>
            <a:pPr algn="l"/>
            <a:r>
              <a:rPr lang="de-DE" dirty="0" err="1"/>
              <a:t>Assign</a:t>
            </a:r>
            <a:r>
              <a:rPr lang="de-DE" dirty="0"/>
              <a:t> </a:t>
            </a:r>
            <a:r>
              <a:rPr lang="de-DE" dirty="0" err="1"/>
              <a:t>beep</a:t>
            </a:r>
            <a:r>
              <a:rPr lang="de-DE" dirty="0"/>
              <a:t> = (State == STOP</a:t>
            </a:r>
            <a:r>
              <a:rPr lang="de-DE" dirty="0" smtClean="0"/>
              <a:t>);</a:t>
            </a:r>
          </a:p>
          <a:p>
            <a:pPr algn="l"/>
            <a:endParaRPr lang="de-DE" dirty="0"/>
          </a:p>
          <a:p>
            <a:pPr algn="l"/>
            <a:r>
              <a:rPr lang="de-DE" dirty="0" err="1"/>
              <a:t>Always</a:t>
            </a:r>
            <a:r>
              <a:rPr lang="de-DE" dirty="0"/>
              <a:t> @ (</a:t>
            </a:r>
            <a:r>
              <a:rPr lang="de-DE" dirty="0" err="1"/>
              <a:t>posedge</a:t>
            </a:r>
            <a:r>
              <a:rPr lang="de-DE" dirty="0"/>
              <a:t> </a:t>
            </a:r>
            <a:r>
              <a:rPr lang="de-DE" dirty="0" err="1"/>
              <a:t>clk</a:t>
            </a:r>
            <a:r>
              <a:rPr lang="de-DE" dirty="0"/>
              <a:t> </a:t>
            </a:r>
            <a:r>
              <a:rPr lang="de-DE" dirty="0" err="1"/>
              <a:t>or</a:t>
            </a:r>
            <a:r>
              <a:rPr lang="de-DE" dirty="0"/>
              <a:t> </a:t>
            </a:r>
            <a:r>
              <a:rPr lang="de-DE" dirty="0" err="1"/>
              <a:t>posedge</a:t>
            </a:r>
            <a:r>
              <a:rPr lang="de-DE" dirty="0"/>
              <a:t> </a:t>
            </a:r>
            <a:r>
              <a:rPr lang="de-DE" dirty="0" err="1"/>
              <a:t>reset</a:t>
            </a:r>
            <a:r>
              <a:rPr lang="de-DE" dirty="0"/>
              <a:t>) Begin </a:t>
            </a:r>
          </a:p>
          <a:p>
            <a:pPr lvl="1" algn="l"/>
            <a:r>
              <a:rPr lang="de-DE" dirty="0" err="1"/>
              <a:t>If</a:t>
            </a:r>
            <a:r>
              <a:rPr lang="de-DE" dirty="0"/>
              <a:t> (</a:t>
            </a:r>
            <a:r>
              <a:rPr lang="de-DE" dirty="0" err="1"/>
              <a:t>reset</a:t>
            </a:r>
            <a:r>
              <a:rPr lang="de-DE" dirty="0"/>
              <a:t>) State &lt;= IDLE;</a:t>
            </a:r>
          </a:p>
          <a:p>
            <a:pPr lvl="1" algn="l"/>
            <a:r>
              <a:rPr lang="de-DE" dirty="0"/>
              <a:t>Else </a:t>
            </a:r>
            <a:r>
              <a:rPr lang="de-DE" dirty="0" err="1"/>
              <a:t>begin</a:t>
            </a:r>
            <a:endParaRPr lang="de-DE" dirty="0"/>
          </a:p>
          <a:p>
            <a:pPr lvl="2" algn="l"/>
            <a:r>
              <a:rPr lang="de-DE" dirty="0"/>
              <a:t>Case (State)</a:t>
            </a:r>
          </a:p>
          <a:p>
            <a:pPr lvl="3" algn="l"/>
            <a:r>
              <a:rPr lang="de-DE" dirty="0"/>
              <a:t>IDLE: </a:t>
            </a:r>
            <a:r>
              <a:rPr lang="de-DE" dirty="0" err="1"/>
              <a:t>begin</a:t>
            </a:r>
            <a:endParaRPr lang="de-DE" dirty="0"/>
          </a:p>
          <a:p>
            <a:pPr lvl="3" algn="l"/>
            <a:r>
              <a:rPr lang="de-DE" dirty="0" err="1"/>
              <a:t>If</a:t>
            </a:r>
            <a:r>
              <a:rPr lang="de-DE" dirty="0"/>
              <a:t> (Start) State &lt;= RESETCNT;</a:t>
            </a:r>
          </a:p>
          <a:p>
            <a:pPr lvl="3" algn="l"/>
            <a:r>
              <a:rPr lang="de-DE" dirty="0"/>
              <a:t>//!Else State &lt;= IDLE;</a:t>
            </a:r>
          </a:p>
          <a:p>
            <a:pPr lvl="3" algn="l"/>
            <a:r>
              <a:rPr lang="de-DE" dirty="0"/>
              <a:t>End</a:t>
            </a:r>
          </a:p>
          <a:p>
            <a:pPr lvl="3" algn="l"/>
            <a:r>
              <a:rPr lang="de-DE" dirty="0"/>
              <a:t>RESETCNT: </a:t>
            </a:r>
            <a:r>
              <a:rPr lang="de-DE" dirty="0" err="1"/>
              <a:t>begin</a:t>
            </a:r>
            <a:endParaRPr lang="de-DE" dirty="0"/>
          </a:p>
          <a:p>
            <a:pPr lvl="3" algn="l"/>
            <a:r>
              <a:rPr lang="de-DE" dirty="0"/>
              <a:t>State &lt;= COUNT;</a:t>
            </a:r>
          </a:p>
          <a:p>
            <a:pPr lvl="3" algn="l"/>
            <a:r>
              <a:rPr lang="de-DE" dirty="0"/>
              <a:t>//Counter &lt;= 0</a:t>
            </a:r>
            <a:r>
              <a:rPr lang="de-DE" dirty="0" smtClean="0"/>
              <a:t>;</a:t>
            </a:r>
            <a:r>
              <a:rPr lang="de-DE" dirty="0"/>
              <a:t> </a:t>
            </a:r>
          </a:p>
          <a:p>
            <a:pPr lvl="3" algn="l"/>
            <a:r>
              <a:rPr lang="de-DE" dirty="0"/>
              <a:t>End</a:t>
            </a:r>
          </a:p>
          <a:p>
            <a:pPr lvl="3" algn="l"/>
            <a:r>
              <a:rPr lang="de-DE" dirty="0"/>
              <a:t>COUNT: </a:t>
            </a:r>
            <a:r>
              <a:rPr lang="de-DE" dirty="0" err="1"/>
              <a:t>begin</a:t>
            </a:r>
            <a:endParaRPr lang="de-DE" dirty="0"/>
          </a:p>
          <a:p>
            <a:pPr lvl="3" algn="l"/>
            <a:r>
              <a:rPr lang="de-DE" dirty="0"/>
              <a:t>//Counter &lt;= Counter + 1;</a:t>
            </a:r>
          </a:p>
          <a:p>
            <a:pPr lvl="3" algn="l"/>
            <a:r>
              <a:rPr lang="de-DE" dirty="0" err="1"/>
              <a:t>If</a:t>
            </a:r>
            <a:r>
              <a:rPr lang="de-DE" dirty="0"/>
              <a:t> (</a:t>
            </a:r>
            <a:r>
              <a:rPr lang="de-DE" dirty="0" err="1"/>
              <a:t>comp</a:t>
            </a:r>
            <a:r>
              <a:rPr lang="de-DE" dirty="0"/>
              <a:t>) State &lt;= STOP;</a:t>
            </a:r>
          </a:p>
          <a:p>
            <a:pPr lvl="3" algn="l"/>
            <a:r>
              <a:rPr lang="de-DE" dirty="0"/>
              <a:t>End</a:t>
            </a:r>
          </a:p>
          <a:p>
            <a:pPr lvl="3" algn="l"/>
            <a:r>
              <a:rPr lang="de-DE" dirty="0"/>
              <a:t>STOP: </a:t>
            </a:r>
            <a:r>
              <a:rPr lang="de-DE" dirty="0" err="1"/>
              <a:t>begin</a:t>
            </a:r>
            <a:endParaRPr lang="de-DE" dirty="0"/>
          </a:p>
          <a:p>
            <a:pPr lvl="3" algn="l"/>
            <a:r>
              <a:rPr lang="de-DE" dirty="0"/>
              <a:t>State &lt;= IDLE;</a:t>
            </a:r>
          </a:p>
          <a:p>
            <a:pPr lvl="3" algn="l"/>
            <a:r>
              <a:rPr lang="de-DE" dirty="0"/>
              <a:t>End</a:t>
            </a:r>
          </a:p>
          <a:p>
            <a:pPr lvl="2" algn="l"/>
            <a:r>
              <a:rPr lang="de-DE" dirty="0" err="1"/>
              <a:t>Endcase</a:t>
            </a:r>
            <a:endParaRPr lang="de-DE" dirty="0"/>
          </a:p>
          <a:p>
            <a:pPr lvl="1" algn="l"/>
            <a:r>
              <a:rPr lang="de-DE" dirty="0"/>
              <a:t>End//not </a:t>
            </a:r>
            <a:r>
              <a:rPr lang="de-DE" dirty="0" err="1"/>
              <a:t>reset</a:t>
            </a:r>
            <a:endParaRPr lang="de-DE" dirty="0"/>
          </a:p>
          <a:p>
            <a:pPr algn="l"/>
            <a:r>
              <a:rPr lang="de-DE" dirty="0"/>
              <a:t>End//</a:t>
            </a:r>
            <a:r>
              <a:rPr lang="de-DE" dirty="0" err="1"/>
              <a:t>always</a:t>
            </a:r>
            <a:endParaRPr lang="de-DE" dirty="0"/>
          </a:p>
          <a:p>
            <a:pPr algn="l"/>
            <a:endParaRPr lang="de-DE" dirty="0"/>
          </a:p>
        </p:txBody>
      </p:sp>
      <p:sp>
        <p:nvSpPr>
          <p:cNvPr id="16" name="Ellipse 15"/>
          <p:cNvSpPr/>
          <p:nvPr/>
        </p:nvSpPr>
        <p:spPr bwMode="auto">
          <a:xfrm>
            <a:off x="7086600" y="1143000"/>
            <a:ext cx="9144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IDLE</a:t>
            </a:r>
          </a:p>
        </p:txBody>
      </p:sp>
      <p:sp>
        <p:nvSpPr>
          <p:cNvPr id="28" name="Ellipse 27"/>
          <p:cNvSpPr/>
          <p:nvPr/>
        </p:nvSpPr>
        <p:spPr bwMode="auto">
          <a:xfrm>
            <a:off x="7086600" y="1752600"/>
            <a:ext cx="15240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RESETCNT</a:t>
            </a:r>
          </a:p>
        </p:txBody>
      </p:sp>
      <p:sp>
        <p:nvSpPr>
          <p:cNvPr id="29" name="Ellipse 28"/>
          <p:cNvSpPr/>
          <p:nvPr/>
        </p:nvSpPr>
        <p:spPr bwMode="auto">
          <a:xfrm>
            <a:off x="7086600" y="2438400"/>
            <a:ext cx="12954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COUNT</a:t>
            </a:r>
          </a:p>
        </p:txBody>
      </p:sp>
      <p:sp>
        <p:nvSpPr>
          <p:cNvPr id="30" name="Ellipse 29"/>
          <p:cNvSpPr/>
          <p:nvPr/>
        </p:nvSpPr>
        <p:spPr bwMode="auto">
          <a:xfrm>
            <a:off x="7086600" y="3048000"/>
            <a:ext cx="12954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STOP</a:t>
            </a:r>
          </a:p>
        </p:txBody>
      </p:sp>
      <p:cxnSp>
        <p:nvCxnSpPr>
          <p:cNvPr id="18" name="Gerade Verbindung mit Pfeil 17"/>
          <p:cNvCxnSpPr>
            <a:endCxn id="28" idx="0"/>
          </p:cNvCxnSpPr>
          <p:nvPr/>
        </p:nvCxnSpPr>
        <p:spPr bwMode="auto">
          <a:xfrm>
            <a:off x="7696200" y="1524000"/>
            <a:ext cx="1524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Textfeld 19"/>
          <p:cNvSpPr txBox="1"/>
          <p:nvPr/>
        </p:nvSpPr>
        <p:spPr>
          <a:xfrm>
            <a:off x="7783679" y="1447800"/>
            <a:ext cx="639920" cy="276999"/>
          </a:xfrm>
          <a:prstGeom prst="rect">
            <a:avLst/>
          </a:prstGeom>
          <a:noFill/>
        </p:spPr>
        <p:txBody>
          <a:bodyPr wrap="none" rtlCol="0">
            <a:spAutoFit/>
          </a:bodyPr>
          <a:lstStyle/>
          <a:p>
            <a:r>
              <a:rPr lang="de-DE" dirty="0" err="1" smtClean="0"/>
              <a:t>If</a:t>
            </a:r>
            <a:r>
              <a:rPr lang="de-DE" dirty="0" smtClean="0"/>
              <a:t> Start</a:t>
            </a:r>
            <a:endParaRPr lang="de-DE" dirty="0"/>
          </a:p>
        </p:txBody>
      </p:sp>
      <p:cxnSp>
        <p:nvCxnSpPr>
          <p:cNvPr id="22" name="Gerade Verbindung mit Pfeil 21"/>
          <p:cNvCxnSpPr>
            <a:stCxn id="28" idx="4"/>
            <a:endCxn id="29" idx="0"/>
          </p:cNvCxnSpPr>
          <p:nvPr/>
        </p:nvCxnSpPr>
        <p:spPr bwMode="auto">
          <a:xfrm flipH="1">
            <a:off x="7734300" y="2133600"/>
            <a:ext cx="114300" cy="304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mit Pfeil 31"/>
          <p:cNvCxnSpPr>
            <a:endCxn id="30" idx="0"/>
          </p:cNvCxnSpPr>
          <p:nvPr/>
        </p:nvCxnSpPr>
        <p:spPr bwMode="auto">
          <a:xfrm flipH="1">
            <a:off x="7734300" y="28194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Textfeld 33"/>
          <p:cNvSpPr txBox="1"/>
          <p:nvPr/>
        </p:nvSpPr>
        <p:spPr>
          <a:xfrm>
            <a:off x="7883123" y="2819400"/>
            <a:ext cx="723276" cy="276999"/>
          </a:xfrm>
          <a:prstGeom prst="rect">
            <a:avLst/>
          </a:prstGeom>
          <a:noFill/>
        </p:spPr>
        <p:txBody>
          <a:bodyPr wrap="none" rtlCol="0">
            <a:spAutoFit/>
          </a:bodyPr>
          <a:lstStyle/>
          <a:p>
            <a:r>
              <a:rPr lang="de-DE" dirty="0" err="1" smtClean="0"/>
              <a:t>If</a:t>
            </a:r>
            <a:r>
              <a:rPr lang="de-DE" dirty="0" smtClean="0"/>
              <a:t> </a:t>
            </a:r>
            <a:r>
              <a:rPr lang="de-DE" dirty="0" err="1" smtClean="0"/>
              <a:t>Comp</a:t>
            </a:r>
            <a:endParaRPr lang="de-DE" dirty="0"/>
          </a:p>
        </p:txBody>
      </p:sp>
      <p:sp>
        <p:nvSpPr>
          <p:cNvPr id="35" name="Textfeld 34"/>
          <p:cNvSpPr txBox="1"/>
          <p:nvPr/>
        </p:nvSpPr>
        <p:spPr>
          <a:xfrm>
            <a:off x="6625392" y="4648200"/>
            <a:ext cx="593432" cy="276999"/>
          </a:xfrm>
          <a:prstGeom prst="rect">
            <a:avLst/>
          </a:prstGeom>
          <a:noFill/>
        </p:spPr>
        <p:txBody>
          <a:bodyPr wrap="none" rtlCol="0">
            <a:spAutoFit/>
          </a:bodyPr>
          <a:lstStyle/>
          <a:p>
            <a:r>
              <a:rPr lang="de-DE" dirty="0" err="1" smtClean="0"/>
              <a:t>Comp</a:t>
            </a:r>
            <a:endParaRPr lang="de-DE" dirty="0"/>
          </a:p>
        </p:txBody>
      </p:sp>
      <p:sp>
        <p:nvSpPr>
          <p:cNvPr id="14336" name="Freihandform 14335"/>
          <p:cNvSpPr/>
          <p:nvPr/>
        </p:nvSpPr>
        <p:spPr bwMode="auto">
          <a:xfrm>
            <a:off x="6482025" y="1466661"/>
            <a:ext cx="987084" cy="2294156"/>
          </a:xfrm>
          <a:custGeom>
            <a:avLst/>
            <a:gdLst>
              <a:gd name="connsiteX0" fmla="*/ 987084 w 987084"/>
              <a:gd name="connsiteY0" fmla="*/ 2000816 h 2294156"/>
              <a:gd name="connsiteX1" fmla="*/ 570625 w 987084"/>
              <a:gd name="connsiteY1" fmla="*/ 2227153 h 2294156"/>
              <a:gd name="connsiteX2" fmla="*/ 256 w 987084"/>
              <a:gd name="connsiteY2" fmla="*/ 950614 h 2294156"/>
              <a:gd name="connsiteX3" fmla="*/ 643052 w 987084"/>
              <a:gd name="connsiteY3" fmla="*/ 0 h 2294156"/>
            </a:gdLst>
            <a:ahLst/>
            <a:cxnLst>
              <a:cxn ang="0">
                <a:pos x="connsiteX0" y="connsiteY0"/>
              </a:cxn>
              <a:cxn ang="0">
                <a:pos x="connsiteX1" y="connsiteY1"/>
              </a:cxn>
              <a:cxn ang="0">
                <a:pos x="connsiteX2" y="connsiteY2"/>
              </a:cxn>
              <a:cxn ang="0">
                <a:pos x="connsiteX3" y="connsiteY3"/>
              </a:cxn>
            </a:cxnLst>
            <a:rect l="l" t="t" r="r" b="b"/>
            <a:pathLst>
              <a:path w="987084" h="2294156">
                <a:moveTo>
                  <a:pt x="987084" y="2000816"/>
                </a:moveTo>
                <a:cubicBezTo>
                  <a:pt x="861090" y="2201501"/>
                  <a:pt x="735096" y="2402187"/>
                  <a:pt x="570625" y="2227153"/>
                </a:cubicBezTo>
                <a:cubicBezTo>
                  <a:pt x="406154" y="2052119"/>
                  <a:pt x="-11815" y="1321806"/>
                  <a:pt x="256" y="950614"/>
                </a:cubicBezTo>
                <a:cubicBezTo>
                  <a:pt x="12327" y="579422"/>
                  <a:pt x="327689" y="289711"/>
                  <a:pt x="643052" y="0"/>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4339" name="Gerade Verbindung mit Pfeil 14338"/>
          <p:cNvCxnSpPr/>
          <p:nvPr/>
        </p:nvCxnSpPr>
        <p:spPr bwMode="auto">
          <a:xfrm>
            <a:off x="8686800" y="19050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Gerade Verbindung mit Pfeil 38"/>
          <p:cNvCxnSpPr/>
          <p:nvPr/>
        </p:nvCxnSpPr>
        <p:spPr bwMode="auto">
          <a:xfrm>
            <a:off x="8534400" y="32766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340" name="Textfeld 14339"/>
          <p:cNvSpPr txBox="1"/>
          <p:nvPr/>
        </p:nvSpPr>
        <p:spPr>
          <a:xfrm>
            <a:off x="4861836" y="3352800"/>
            <a:ext cx="824265" cy="276999"/>
          </a:xfrm>
          <a:prstGeom prst="rect">
            <a:avLst/>
          </a:prstGeom>
          <a:noFill/>
        </p:spPr>
        <p:txBody>
          <a:bodyPr wrap="none" rtlCol="0">
            <a:spAutoFit/>
          </a:bodyPr>
          <a:lstStyle/>
          <a:p>
            <a:r>
              <a:rPr lang="de-DE" dirty="0" err="1" smtClean="0"/>
              <a:t>ResetCnt</a:t>
            </a:r>
            <a:endParaRPr lang="de-DE" dirty="0"/>
          </a:p>
        </p:txBody>
      </p:sp>
      <p:cxnSp>
        <p:nvCxnSpPr>
          <p:cNvPr id="41" name="Gerade Verbindung mit Pfeil 40"/>
          <p:cNvCxnSpPr/>
          <p:nvPr/>
        </p:nvCxnSpPr>
        <p:spPr bwMode="auto">
          <a:xfrm>
            <a:off x="4800600" y="60960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 name="Textfeld 41"/>
          <p:cNvSpPr txBox="1"/>
          <p:nvPr/>
        </p:nvSpPr>
        <p:spPr>
          <a:xfrm>
            <a:off x="4904738" y="5867400"/>
            <a:ext cx="911404" cy="276999"/>
          </a:xfrm>
          <a:prstGeom prst="rect">
            <a:avLst/>
          </a:prstGeom>
          <a:noFill/>
        </p:spPr>
        <p:txBody>
          <a:bodyPr wrap="none" rtlCol="0">
            <a:spAutoFit/>
          </a:bodyPr>
          <a:lstStyle/>
          <a:p>
            <a:r>
              <a:rPr lang="de-DE" dirty="0" smtClean="0"/>
              <a:t>Takt/</a:t>
            </a:r>
            <a:r>
              <a:rPr lang="de-DE" dirty="0" err="1" smtClean="0"/>
              <a:t>Reset</a:t>
            </a:r>
            <a:endParaRPr lang="de-DE" dirty="0"/>
          </a:p>
        </p:txBody>
      </p:sp>
      <p:sp>
        <p:nvSpPr>
          <p:cNvPr id="43" name="Textfeld 42"/>
          <p:cNvSpPr txBox="1"/>
          <p:nvPr/>
        </p:nvSpPr>
        <p:spPr>
          <a:xfrm>
            <a:off x="8382000" y="1600200"/>
            <a:ext cx="824265" cy="276999"/>
          </a:xfrm>
          <a:prstGeom prst="rect">
            <a:avLst/>
          </a:prstGeom>
          <a:noFill/>
        </p:spPr>
        <p:txBody>
          <a:bodyPr wrap="none" rtlCol="0">
            <a:spAutoFit/>
          </a:bodyPr>
          <a:lstStyle/>
          <a:p>
            <a:r>
              <a:rPr lang="de-DE" dirty="0" err="1" smtClean="0"/>
              <a:t>ResetCnt</a:t>
            </a:r>
            <a:endParaRPr lang="de-DE" dirty="0"/>
          </a:p>
        </p:txBody>
      </p:sp>
      <p:sp>
        <p:nvSpPr>
          <p:cNvPr id="44" name="Textfeld 43"/>
          <p:cNvSpPr txBox="1"/>
          <p:nvPr/>
        </p:nvSpPr>
        <p:spPr>
          <a:xfrm>
            <a:off x="8458200" y="2971800"/>
            <a:ext cx="542136" cy="276999"/>
          </a:xfrm>
          <a:prstGeom prst="rect">
            <a:avLst/>
          </a:prstGeom>
          <a:noFill/>
        </p:spPr>
        <p:txBody>
          <a:bodyPr wrap="none" rtlCol="0">
            <a:spAutoFit/>
          </a:bodyPr>
          <a:lstStyle/>
          <a:p>
            <a:r>
              <a:rPr lang="de-DE" dirty="0" err="1" smtClean="0"/>
              <a:t>Beep</a:t>
            </a:r>
            <a:endParaRPr lang="de-DE" dirty="0"/>
          </a:p>
        </p:txBody>
      </p:sp>
      <p:sp>
        <p:nvSpPr>
          <p:cNvPr id="45" name="Textfeld 44"/>
          <p:cNvSpPr txBox="1"/>
          <p:nvPr/>
        </p:nvSpPr>
        <p:spPr>
          <a:xfrm>
            <a:off x="7772400" y="2133600"/>
            <a:ext cx="413896" cy="276999"/>
          </a:xfrm>
          <a:prstGeom prst="rect">
            <a:avLst/>
          </a:prstGeom>
          <a:noFill/>
        </p:spPr>
        <p:txBody>
          <a:bodyPr wrap="none" rtlCol="0">
            <a:spAutoFit/>
          </a:bodyPr>
          <a:lstStyle/>
          <a:p>
            <a:r>
              <a:rPr lang="de-DE" dirty="0" err="1" smtClean="0"/>
              <a:t>alw</a:t>
            </a:r>
            <a:endParaRPr lang="de-DE" dirty="0"/>
          </a:p>
        </p:txBody>
      </p:sp>
      <p:sp>
        <p:nvSpPr>
          <p:cNvPr id="46" name="Textfeld 45"/>
          <p:cNvSpPr txBox="1"/>
          <p:nvPr/>
        </p:nvSpPr>
        <p:spPr>
          <a:xfrm>
            <a:off x="7391400" y="3429000"/>
            <a:ext cx="413896" cy="276999"/>
          </a:xfrm>
          <a:prstGeom prst="rect">
            <a:avLst/>
          </a:prstGeom>
          <a:noFill/>
        </p:spPr>
        <p:txBody>
          <a:bodyPr wrap="none" rtlCol="0">
            <a:spAutoFit/>
          </a:bodyPr>
          <a:lstStyle/>
          <a:p>
            <a:r>
              <a:rPr lang="de-DE" dirty="0" err="1" smtClean="0"/>
              <a:t>alw</a:t>
            </a:r>
            <a:endParaRPr lang="de-DE" dirty="0"/>
          </a:p>
        </p:txBody>
      </p:sp>
    </p:spTree>
    <p:extLst>
      <p:ext uri="{BB962C8B-B14F-4D97-AF65-F5344CB8AC3E}">
        <p14:creationId xmlns:p14="http://schemas.microsoft.com/office/powerpoint/2010/main" val="40695448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smtClean="0"/>
              <a:t>Hold Time</a:t>
            </a:r>
            <a:endParaRPr lang="de-DE" dirty="0"/>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7</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Gerade Verbindung mit Pfeil 10"/>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15"/>
          <p:cNvCxnSpPr/>
          <p:nvPr/>
        </p:nvCxnSpPr>
        <p:spPr bwMode="auto">
          <a:xfrm>
            <a:off x="18288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mit Pfeil 66"/>
          <p:cNvCxnSpPr/>
          <p:nvPr/>
        </p:nvCxnSpPr>
        <p:spPr bwMode="auto">
          <a:xfrm>
            <a:off x="1676400" y="51816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Textfeld 16"/>
          <p:cNvSpPr txBox="1"/>
          <p:nvPr/>
        </p:nvSpPr>
        <p:spPr>
          <a:xfrm>
            <a:off x="1057984" y="5181600"/>
            <a:ext cx="798617" cy="276999"/>
          </a:xfrm>
          <a:prstGeom prst="rect">
            <a:avLst/>
          </a:prstGeom>
          <a:noFill/>
        </p:spPr>
        <p:txBody>
          <a:bodyPr wrap="none" rtlCol="0">
            <a:spAutoFit/>
          </a:bodyPr>
          <a:lstStyle/>
          <a:p>
            <a:r>
              <a:rPr lang="de-DE" dirty="0" smtClean="0"/>
              <a:t>Hold Zeit</a:t>
            </a:r>
            <a:endParaRPr lang="de-DE" dirty="0"/>
          </a:p>
        </p:txBody>
      </p:sp>
      <p:sp>
        <p:nvSpPr>
          <p:cNvPr id="25" name="Textfeld 24"/>
          <p:cNvSpPr txBox="1"/>
          <p:nvPr/>
        </p:nvSpPr>
        <p:spPr>
          <a:xfrm>
            <a:off x="4191000" y="2667000"/>
            <a:ext cx="314510" cy="276999"/>
          </a:xfrm>
          <a:prstGeom prst="rect">
            <a:avLst/>
          </a:prstGeom>
          <a:noFill/>
        </p:spPr>
        <p:txBody>
          <a:bodyPr wrap="none" rtlCol="0">
            <a:spAutoFit/>
          </a:bodyPr>
          <a:lstStyle/>
          <a:p>
            <a:r>
              <a:rPr lang="de-DE" dirty="0" smtClean="0">
                <a:sym typeface="Wingdings" panose="05000000000000000000" pitchFamily="2" charset="2"/>
              </a:rPr>
              <a:t></a:t>
            </a:r>
            <a:endParaRPr lang="de-DE" dirty="0"/>
          </a:p>
        </p:txBody>
      </p:sp>
    </p:spTree>
    <p:extLst>
      <p:ext uri="{BB962C8B-B14F-4D97-AF65-F5344CB8AC3E}">
        <p14:creationId xmlns:p14="http://schemas.microsoft.com/office/powerpoint/2010/main" val="16393743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70</a:t>
            </a:fld>
            <a:endParaRPr lang="de-DE" altLang="de-DE"/>
          </a:p>
        </p:txBody>
      </p:sp>
      <p:sp>
        <p:nvSpPr>
          <p:cNvPr id="5" name="Rechteck 4"/>
          <p:cNvSpPr/>
          <p:nvPr/>
        </p:nvSpPr>
        <p:spPr bwMode="auto">
          <a:xfrm>
            <a:off x="5867400" y="3810000"/>
            <a:ext cx="2286000" cy="2514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6" name="Rechteck 5"/>
          <p:cNvSpPr/>
          <p:nvPr/>
        </p:nvSpPr>
        <p:spPr bwMode="auto">
          <a:xfrm>
            <a:off x="5943600" y="5638800"/>
            <a:ext cx="1447800" cy="609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Zustandsautomat</a:t>
            </a:r>
          </a:p>
        </p:txBody>
      </p:sp>
      <p:sp>
        <p:nvSpPr>
          <p:cNvPr id="7" name="Rechteck 6"/>
          <p:cNvSpPr/>
          <p:nvPr/>
        </p:nvSpPr>
        <p:spPr bwMode="auto">
          <a:xfrm>
            <a:off x="5943600" y="4191000"/>
            <a:ext cx="1471982" cy="4572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Zähler</a:t>
            </a:r>
          </a:p>
        </p:txBody>
      </p:sp>
      <p:sp>
        <p:nvSpPr>
          <p:cNvPr id="8" name="Rechteck 7"/>
          <p:cNvSpPr/>
          <p:nvPr/>
        </p:nvSpPr>
        <p:spPr bwMode="auto">
          <a:xfrm>
            <a:off x="5943600" y="4953000"/>
            <a:ext cx="1471982" cy="4572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Komparator</a:t>
            </a:r>
          </a:p>
        </p:txBody>
      </p:sp>
      <p:cxnSp>
        <p:nvCxnSpPr>
          <p:cNvPr id="10" name="Gerade Verbindung mit Pfeil 9"/>
          <p:cNvCxnSpPr/>
          <p:nvPr/>
        </p:nvCxnSpPr>
        <p:spPr bwMode="auto">
          <a:xfrm>
            <a:off x="4800600" y="57912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Gerade Verbindung mit Pfeil 10"/>
          <p:cNvCxnSpPr/>
          <p:nvPr/>
        </p:nvCxnSpPr>
        <p:spPr bwMode="auto">
          <a:xfrm>
            <a:off x="4800600" y="51816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feld 11"/>
          <p:cNvSpPr txBox="1"/>
          <p:nvPr/>
        </p:nvSpPr>
        <p:spPr>
          <a:xfrm>
            <a:off x="5105400" y="5562600"/>
            <a:ext cx="510076" cy="276999"/>
          </a:xfrm>
          <a:prstGeom prst="rect">
            <a:avLst/>
          </a:prstGeom>
          <a:noFill/>
        </p:spPr>
        <p:txBody>
          <a:bodyPr wrap="none" rtlCol="0">
            <a:spAutoFit/>
          </a:bodyPr>
          <a:lstStyle/>
          <a:p>
            <a:r>
              <a:rPr lang="de-DE" dirty="0" smtClean="0"/>
              <a:t>Start</a:t>
            </a:r>
            <a:endParaRPr lang="de-DE" dirty="0"/>
          </a:p>
        </p:txBody>
      </p:sp>
      <p:sp>
        <p:nvSpPr>
          <p:cNvPr id="13" name="Textfeld 12"/>
          <p:cNvSpPr txBox="1"/>
          <p:nvPr/>
        </p:nvSpPr>
        <p:spPr>
          <a:xfrm>
            <a:off x="4961299" y="4886608"/>
            <a:ext cx="441146" cy="276999"/>
          </a:xfrm>
          <a:prstGeom prst="rect">
            <a:avLst/>
          </a:prstGeom>
          <a:noFill/>
        </p:spPr>
        <p:txBody>
          <a:bodyPr wrap="none" rtlCol="0">
            <a:spAutoFit/>
          </a:bodyPr>
          <a:lstStyle/>
          <a:p>
            <a:r>
              <a:rPr lang="de-DE" dirty="0" smtClean="0"/>
              <a:t>Zeit</a:t>
            </a:r>
            <a:endParaRPr lang="de-DE" dirty="0"/>
          </a:p>
        </p:txBody>
      </p:sp>
      <p:cxnSp>
        <p:nvCxnSpPr>
          <p:cNvPr id="14" name="Gerade Verbindung mit Pfeil 13"/>
          <p:cNvCxnSpPr/>
          <p:nvPr/>
        </p:nvCxnSpPr>
        <p:spPr bwMode="auto">
          <a:xfrm>
            <a:off x="7391400" y="5943600"/>
            <a:ext cx="457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Textfeld 14"/>
          <p:cNvSpPr txBox="1"/>
          <p:nvPr/>
        </p:nvSpPr>
        <p:spPr>
          <a:xfrm>
            <a:off x="7489242" y="5638800"/>
            <a:ext cx="542136" cy="276999"/>
          </a:xfrm>
          <a:prstGeom prst="rect">
            <a:avLst/>
          </a:prstGeom>
          <a:noFill/>
        </p:spPr>
        <p:txBody>
          <a:bodyPr wrap="none" rtlCol="0">
            <a:spAutoFit/>
          </a:bodyPr>
          <a:lstStyle/>
          <a:p>
            <a:r>
              <a:rPr lang="de-DE" dirty="0" err="1" smtClean="0"/>
              <a:t>Beep</a:t>
            </a:r>
            <a:endParaRPr lang="de-DE" dirty="0"/>
          </a:p>
        </p:txBody>
      </p:sp>
      <p:cxnSp>
        <p:nvCxnSpPr>
          <p:cNvPr id="25" name="Gerade Verbindung mit Pfeil 24"/>
          <p:cNvCxnSpPr/>
          <p:nvPr/>
        </p:nvCxnSpPr>
        <p:spPr bwMode="auto">
          <a:xfrm>
            <a:off x="6629400" y="4648200"/>
            <a:ext cx="0" cy="304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Freihandform 25"/>
          <p:cNvSpPr/>
          <p:nvPr/>
        </p:nvSpPr>
        <p:spPr bwMode="auto">
          <a:xfrm>
            <a:off x="7387628" y="4481465"/>
            <a:ext cx="407547" cy="1158844"/>
          </a:xfrm>
          <a:custGeom>
            <a:avLst/>
            <a:gdLst>
              <a:gd name="connsiteX0" fmla="*/ 0 w 407547"/>
              <a:gd name="connsiteY0" fmla="*/ 1158844 h 1158844"/>
              <a:gd name="connsiteX1" fmla="*/ 407406 w 407547"/>
              <a:gd name="connsiteY1" fmla="*/ 371192 h 1158844"/>
              <a:gd name="connsiteX2" fmla="*/ 36214 w 407547"/>
              <a:gd name="connsiteY2" fmla="*/ 0 h 1158844"/>
            </a:gdLst>
            <a:ahLst/>
            <a:cxnLst>
              <a:cxn ang="0">
                <a:pos x="connsiteX0" y="connsiteY0"/>
              </a:cxn>
              <a:cxn ang="0">
                <a:pos x="connsiteX1" y="connsiteY1"/>
              </a:cxn>
              <a:cxn ang="0">
                <a:pos x="connsiteX2" y="connsiteY2"/>
              </a:cxn>
            </a:cxnLst>
            <a:rect l="l" t="t" r="r" b="b"/>
            <a:pathLst>
              <a:path w="407547" h="1158844">
                <a:moveTo>
                  <a:pt x="0" y="1158844"/>
                </a:moveTo>
                <a:cubicBezTo>
                  <a:pt x="200685" y="861588"/>
                  <a:pt x="401370" y="564333"/>
                  <a:pt x="407406" y="371192"/>
                </a:cubicBezTo>
                <a:cubicBezTo>
                  <a:pt x="413442" y="178051"/>
                  <a:pt x="224828" y="89025"/>
                  <a:pt x="36214" y="0"/>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7" name="Textfeld 26"/>
          <p:cNvSpPr txBox="1"/>
          <p:nvPr/>
        </p:nvSpPr>
        <p:spPr>
          <a:xfrm>
            <a:off x="7348177" y="4191000"/>
            <a:ext cx="824265" cy="276999"/>
          </a:xfrm>
          <a:prstGeom prst="rect">
            <a:avLst/>
          </a:prstGeom>
          <a:noFill/>
        </p:spPr>
        <p:txBody>
          <a:bodyPr wrap="none" rtlCol="0">
            <a:spAutoFit/>
          </a:bodyPr>
          <a:lstStyle/>
          <a:p>
            <a:r>
              <a:rPr lang="de-DE" dirty="0" err="1" smtClean="0"/>
              <a:t>ResetCnt</a:t>
            </a:r>
            <a:endParaRPr lang="de-DE" dirty="0"/>
          </a:p>
        </p:txBody>
      </p:sp>
      <p:sp>
        <p:nvSpPr>
          <p:cNvPr id="4" name="Textfeld 3"/>
          <p:cNvSpPr txBox="1"/>
          <p:nvPr/>
        </p:nvSpPr>
        <p:spPr>
          <a:xfrm>
            <a:off x="533400" y="609600"/>
            <a:ext cx="5561138" cy="6186309"/>
          </a:xfrm>
          <a:prstGeom prst="rect">
            <a:avLst/>
          </a:prstGeom>
          <a:noFill/>
        </p:spPr>
        <p:txBody>
          <a:bodyPr wrap="none" rtlCol="0">
            <a:spAutoFit/>
          </a:bodyPr>
          <a:lstStyle/>
          <a:p>
            <a:pPr algn="l"/>
            <a:r>
              <a:rPr lang="de-DE" dirty="0"/>
              <a:t>Input </a:t>
            </a:r>
            <a:r>
              <a:rPr lang="de-DE" dirty="0" err="1"/>
              <a:t>clk</a:t>
            </a:r>
            <a:r>
              <a:rPr lang="de-DE" dirty="0"/>
              <a:t>, </a:t>
            </a:r>
            <a:r>
              <a:rPr lang="de-DE" dirty="0" err="1"/>
              <a:t>reset</a:t>
            </a:r>
            <a:r>
              <a:rPr lang="de-DE" dirty="0"/>
              <a:t>, </a:t>
            </a:r>
            <a:r>
              <a:rPr lang="de-DE" dirty="0" err="1"/>
              <a:t>start</a:t>
            </a:r>
            <a:r>
              <a:rPr lang="de-DE" dirty="0"/>
              <a:t>, </a:t>
            </a:r>
            <a:r>
              <a:rPr lang="de-DE" dirty="0" err="1"/>
              <a:t>comp</a:t>
            </a:r>
            <a:r>
              <a:rPr lang="de-DE" dirty="0"/>
              <a:t>;</a:t>
            </a:r>
          </a:p>
          <a:p>
            <a:pPr algn="l"/>
            <a:r>
              <a:rPr lang="de-DE" dirty="0"/>
              <a:t>Output </a:t>
            </a:r>
            <a:r>
              <a:rPr lang="de-DE" dirty="0" err="1"/>
              <a:t>resetcounter</a:t>
            </a:r>
            <a:r>
              <a:rPr lang="de-DE" dirty="0"/>
              <a:t>, </a:t>
            </a:r>
            <a:r>
              <a:rPr lang="de-DE" dirty="0" err="1"/>
              <a:t>beep</a:t>
            </a:r>
            <a:r>
              <a:rPr lang="de-DE" dirty="0" smtClean="0"/>
              <a:t>;</a:t>
            </a:r>
          </a:p>
          <a:p>
            <a:pPr algn="l"/>
            <a:endParaRPr lang="de-DE" dirty="0"/>
          </a:p>
          <a:p>
            <a:pPr algn="l"/>
            <a:r>
              <a:rPr lang="de-DE" dirty="0"/>
              <a:t>Reg [1:0] State</a:t>
            </a:r>
            <a:r>
              <a:rPr lang="de-DE" dirty="0" smtClean="0"/>
              <a:t>;</a:t>
            </a:r>
          </a:p>
          <a:p>
            <a:pPr algn="l"/>
            <a:endParaRPr lang="de-DE" dirty="0"/>
          </a:p>
          <a:p>
            <a:pPr algn="l"/>
            <a:r>
              <a:rPr lang="de-DE" dirty="0"/>
              <a:t>Parameter IDLE = 2‘b00, RESETCNT = 2‘b01, COUNT = 2’b11, STOP = 2’b10</a:t>
            </a:r>
            <a:r>
              <a:rPr lang="de-DE" dirty="0" smtClean="0"/>
              <a:t>;</a:t>
            </a:r>
          </a:p>
          <a:p>
            <a:pPr algn="l"/>
            <a:endParaRPr lang="de-DE" dirty="0"/>
          </a:p>
          <a:p>
            <a:pPr algn="l"/>
            <a:r>
              <a:rPr lang="de-DE" dirty="0" err="1"/>
              <a:t>Assign</a:t>
            </a:r>
            <a:r>
              <a:rPr lang="de-DE" dirty="0"/>
              <a:t> </a:t>
            </a:r>
            <a:r>
              <a:rPr lang="de-DE" dirty="0" err="1"/>
              <a:t>resetcounter</a:t>
            </a:r>
            <a:r>
              <a:rPr lang="de-DE" dirty="0"/>
              <a:t> = (State == RESETCNT);</a:t>
            </a:r>
          </a:p>
          <a:p>
            <a:pPr algn="l"/>
            <a:r>
              <a:rPr lang="de-DE" dirty="0" err="1"/>
              <a:t>Assign</a:t>
            </a:r>
            <a:r>
              <a:rPr lang="de-DE" dirty="0"/>
              <a:t> </a:t>
            </a:r>
            <a:r>
              <a:rPr lang="de-DE" dirty="0" err="1"/>
              <a:t>beep</a:t>
            </a:r>
            <a:r>
              <a:rPr lang="de-DE" dirty="0"/>
              <a:t> = (State == STOP</a:t>
            </a:r>
            <a:r>
              <a:rPr lang="de-DE" dirty="0" smtClean="0"/>
              <a:t>);</a:t>
            </a:r>
          </a:p>
          <a:p>
            <a:pPr algn="l"/>
            <a:endParaRPr lang="de-DE" dirty="0"/>
          </a:p>
          <a:p>
            <a:pPr algn="l"/>
            <a:r>
              <a:rPr lang="de-DE" dirty="0" err="1"/>
              <a:t>Always</a:t>
            </a:r>
            <a:r>
              <a:rPr lang="de-DE" dirty="0"/>
              <a:t> @ (</a:t>
            </a:r>
            <a:r>
              <a:rPr lang="de-DE" dirty="0" err="1"/>
              <a:t>posedge</a:t>
            </a:r>
            <a:r>
              <a:rPr lang="de-DE" dirty="0"/>
              <a:t> </a:t>
            </a:r>
            <a:r>
              <a:rPr lang="de-DE" dirty="0" err="1"/>
              <a:t>clk</a:t>
            </a:r>
            <a:r>
              <a:rPr lang="de-DE" dirty="0"/>
              <a:t> </a:t>
            </a:r>
            <a:r>
              <a:rPr lang="de-DE" dirty="0" err="1"/>
              <a:t>or</a:t>
            </a:r>
            <a:r>
              <a:rPr lang="de-DE" dirty="0"/>
              <a:t> </a:t>
            </a:r>
            <a:r>
              <a:rPr lang="de-DE" dirty="0" err="1"/>
              <a:t>posedge</a:t>
            </a:r>
            <a:r>
              <a:rPr lang="de-DE" dirty="0"/>
              <a:t> </a:t>
            </a:r>
            <a:r>
              <a:rPr lang="de-DE" dirty="0" err="1"/>
              <a:t>reset</a:t>
            </a:r>
            <a:r>
              <a:rPr lang="de-DE" dirty="0"/>
              <a:t>) Begin </a:t>
            </a:r>
          </a:p>
          <a:p>
            <a:pPr lvl="1" algn="l"/>
            <a:r>
              <a:rPr lang="de-DE" dirty="0" err="1"/>
              <a:t>If</a:t>
            </a:r>
            <a:r>
              <a:rPr lang="de-DE" dirty="0"/>
              <a:t> (</a:t>
            </a:r>
            <a:r>
              <a:rPr lang="de-DE" dirty="0" err="1"/>
              <a:t>reset</a:t>
            </a:r>
            <a:r>
              <a:rPr lang="de-DE" dirty="0"/>
              <a:t>) State &lt;= IDLE;</a:t>
            </a:r>
          </a:p>
          <a:p>
            <a:pPr lvl="1" algn="l"/>
            <a:r>
              <a:rPr lang="de-DE" dirty="0"/>
              <a:t>Else </a:t>
            </a:r>
            <a:r>
              <a:rPr lang="de-DE" dirty="0" err="1"/>
              <a:t>begin</a:t>
            </a:r>
            <a:endParaRPr lang="de-DE" dirty="0"/>
          </a:p>
          <a:p>
            <a:pPr lvl="2" algn="l"/>
            <a:r>
              <a:rPr lang="de-DE" dirty="0"/>
              <a:t>Case (State)</a:t>
            </a:r>
          </a:p>
          <a:p>
            <a:pPr lvl="3" algn="l"/>
            <a:r>
              <a:rPr lang="de-DE" b="1" dirty="0"/>
              <a:t>IDLE: </a:t>
            </a:r>
            <a:r>
              <a:rPr lang="de-DE" b="1" dirty="0" err="1"/>
              <a:t>begin</a:t>
            </a:r>
            <a:endParaRPr lang="de-DE" b="1" dirty="0"/>
          </a:p>
          <a:p>
            <a:pPr lvl="3" algn="l"/>
            <a:r>
              <a:rPr lang="de-DE" b="1" dirty="0" err="1"/>
              <a:t>If</a:t>
            </a:r>
            <a:r>
              <a:rPr lang="de-DE" b="1" dirty="0"/>
              <a:t> (Start) State &lt;= RESETCNT;</a:t>
            </a:r>
          </a:p>
          <a:p>
            <a:pPr lvl="3" algn="l"/>
            <a:r>
              <a:rPr lang="de-DE" b="1" dirty="0"/>
              <a:t>//!Else State &lt;= IDLE;</a:t>
            </a:r>
          </a:p>
          <a:p>
            <a:pPr lvl="3" algn="l"/>
            <a:r>
              <a:rPr lang="de-DE" b="1" dirty="0"/>
              <a:t>End</a:t>
            </a:r>
          </a:p>
          <a:p>
            <a:pPr lvl="3" algn="l"/>
            <a:r>
              <a:rPr lang="de-DE" dirty="0"/>
              <a:t>RESETCNT: </a:t>
            </a:r>
            <a:r>
              <a:rPr lang="de-DE" dirty="0" err="1"/>
              <a:t>begin</a:t>
            </a:r>
            <a:endParaRPr lang="de-DE" dirty="0"/>
          </a:p>
          <a:p>
            <a:pPr lvl="3" algn="l"/>
            <a:r>
              <a:rPr lang="de-DE" dirty="0"/>
              <a:t>State &lt;= COUNT;</a:t>
            </a:r>
          </a:p>
          <a:p>
            <a:pPr lvl="3" algn="l"/>
            <a:r>
              <a:rPr lang="de-DE" dirty="0"/>
              <a:t>//Counter &lt;= 0</a:t>
            </a:r>
            <a:r>
              <a:rPr lang="de-DE" dirty="0" smtClean="0"/>
              <a:t>;</a:t>
            </a:r>
            <a:r>
              <a:rPr lang="de-DE" dirty="0"/>
              <a:t> </a:t>
            </a:r>
          </a:p>
          <a:p>
            <a:pPr lvl="3" algn="l"/>
            <a:r>
              <a:rPr lang="de-DE" dirty="0"/>
              <a:t>End</a:t>
            </a:r>
          </a:p>
          <a:p>
            <a:pPr lvl="3" algn="l"/>
            <a:r>
              <a:rPr lang="de-DE" dirty="0"/>
              <a:t>COUNT: </a:t>
            </a:r>
            <a:r>
              <a:rPr lang="de-DE" dirty="0" err="1"/>
              <a:t>begin</a:t>
            </a:r>
            <a:endParaRPr lang="de-DE" dirty="0"/>
          </a:p>
          <a:p>
            <a:pPr lvl="3" algn="l"/>
            <a:r>
              <a:rPr lang="de-DE" dirty="0"/>
              <a:t>//Counter &lt;= Counter + 1;</a:t>
            </a:r>
          </a:p>
          <a:p>
            <a:pPr lvl="3" algn="l"/>
            <a:r>
              <a:rPr lang="de-DE" dirty="0" err="1"/>
              <a:t>If</a:t>
            </a:r>
            <a:r>
              <a:rPr lang="de-DE" dirty="0"/>
              <a:t> (</a:t>
            </a:r>
            <a:r>
              <a:rPr lang="de-DE" dirty="0" err="1"/>
              <a:t>comp</a:t>
            </a:r>
            <a:r>
              <a:rPr lang="de-DE" dirty="0"/>
              <a:t>) State &lt;= STOP;</a:t>
            </a:r>
          </a:p>
          <a:p>
            <a:pPr lvl="3" algn="l"/>
            <a:r>
              <a:rPr lang="de-DE" dirty="0"/>
              <a:t>End</a:t>
            </a:r>
          </a:p>
          <a:p>
            <a:pPr lvl="3" algn="l"/>
            <a:r>
              <a:rPr lang="de-DE" dirty="0"/>
              <a:t>STOP: </a:t>
            </a:r>
            <a:r>
              <a:rPr lang="de-DE" dirty="0" err="1"/>
              <a:t>begin</a:t>
            </a:r>
            <a:endParaRPr lang="de-DE" dirty="0"/>
          </a:p>
          <a:p>
            <a:pPr lvl="3" algn="l"/>
            <a:r>
              <a:rPr lang="de-DE" dirty="0"/>
              <a:t>State &lt;= IDLE;</a:t>
            </a:r>
          </a:p>
          <a:p>
            <a:pPr lvl="3" algn="l"/>
            <a:r>
              <a:rPr lang="de-DE" dirty="0"/>
              <a:t>End</a:t>
            </a:r>
          </a:p>
          <a:p>
            <a:pPr lvl="2" algn="l"/>
            <a:r>
              <a:rPr lang="de-DE" dirty="0" err="1"/>
              <a:t>Endcase</a:t>
            </a:r>
            <a:endParaRPr lang="de-DE" dirty="0"/>
          </a:p>
          <a:p>
            <a:pPr lvl="1" algn="l"/>
            <a:r>
              <a:rPr lang="de-DE" dirty="0"/>
              <a:t>End//not </a:t>
            </a:r>
            <a:r>
              <a:rPr lang="de-DE" dirty="0" err="1"/>
              <a:t>reset</a:t>
            </a:r>
            <a:endParaRPr lang="de-DE" dirty="0"/>
          </a:p>
          <a:p>
            <a:pPr algn="l"/>
            <a:r>
              <a:rPr lang="de-DE" dirty="0"/>
              <a:t>End//</a:t>
            </a:r>
            <a:r>
              <a:rPr lang="de-DE" dirty="0" err="1"/>
              <a:t>always</a:t>
            </a:r>
            <a:endParaRPr lang="de-DE" dirty="0"/>
          </a:p>
          <a:p>
            <a:pPr algn="l"/>
            <a:endParaRPr lang="de-DE" dirty="0"/>
          </a:p>
        </p:txBody>
      </p:sp>
      <p:sp>
        <p:nvSpPr>
          <p:cNvPr id="16" name="Ellipse 15"/>
          <p:cNvSpPr/>
          <p:nvPr/>
        </p:nvSpPr>
        <p:spPr bwMode="auto">
          <a:xfrm>
            <a:off x="7086600" y="1143000"/>
            <a:ext cx="914400" cy="381000"/>
          </a:xfrm>
          <a:prstGeom prst="ellipse">
            <a:avLst/>
          </a:prstGeom>
          <a:solidFill>
            <a:schemeClr val="accent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IDLE</a:t>
            </a:r>
          </a:p>
        </p:txBody>
      </p:sp>
      <p:sp>
        <p:nvSpPr>
          <p:cNvPr id="28" name="Ellipse 27"/>
          <p:cNvSpPr/>
          <p:nvPr/>
        </p:nvSpPr>
        <p:spPr bwMode="auto">
          <a:xfrm>
            <a:off x="7086600" y="1752600"/>
            <a:ext cx="15240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RESETCNT</a:t>
            </a:r>
          </a:p>
        </p:txBody>
      </p:sp>
      <p:sp>
        <p:nvSpPr>
          <p:cNvPr id="29" name="Ellipse 28"/>
          <p:cNvSpPr/>
          <p:nvPr/>
        </p:nvSpPr>
        <p:spPr bwMode="auto">
          <a:xfrm>
            <a:off x="7086600" y="2438400"/>
            <a:ext cx="12954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COUNT</a:t>
            </a:r>
          </a:p>
        </p:txBody>
      </p:sp>
      <p:sp>
        <p:nvSpPr>
          <p:cNvPr id="30" name="Ellipse 29"/>
          <p:cNvSpPr/>
          <p:nvPr/>
        </p:nvSpPr>
        <p:spPr bwMode="auto">
          <a:xfrm>
            <a:off x="7086600" y="3048000"/>
            <a:ext cx="12954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STOP</a:t>
            </a:r>
          </a:p>
        </p:txBody>
      </p:sp>
      <p:cxnSp>
        <p:nvCxnSpPr>
          <p:cNvPr id="18" name="Gerade Verbindung mit Pfeil 17"/>
          <p:cNvCxnSpPr>
            <a:endCxn id="28" idx="0"/>
          </p:cNvCxnSpPr>
          <p:nvPr/>
        </p:nvCxnSpPr>
        <p:spPr bwMode="auto">
          <a:xfrm>
            <a:off x="7696200" y="1524000"/>
            <a:ext cx="1524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Textfeld 19"/>
          <p:cNvSpPr txBox="1"/>
          <p:nvPr/>
        </p:nvSpPr>
        <p:spPr>
          <a:xfrm>
            <a:off x="7783679" y="1447800"/>
            <a:ext cx="639920" cy="276999"/>
          </a:xfrm>
          <a:prstGeom prst="rect">
            <a:avLst/>
          </a:prstGeom>
          <a:noFill/>
        </p:spPr>
        <p:txBody>
          <a:bodyPr wrap="none" rtlCol="0">
            <a:spAutoFit/>
          </a:bodyPr>
          <a:lstStyle/>
          <a:p>
            <a:r>
              <a:rPr lang="de-DE" dirty="0" err="1" smtClean="0"/>
              <a:t>If</a:t>
            </a:r>
            <a:r>
              <a:rPr lang="de-DE" dirty="0" smtClean="0"/>
              <a:t> Start</a:t>
            </a:r>
            <a:endParaRPr lang="de-DE" dirty="0"/>
          </a:p>
        </p:txBody>
      </p:sp>
      <p:cxnSp>
        <p:nvCxnSpPr>
          <p:cNvPr id="22" name="Gerade Verbindung mit Pfeil 21"/>
          <p:cNvCxnSpPr>
            <a:stCxn id="28" idx="4"/>
            <a:endCxn id="29" idx="0"/>
          </p:cNvCxnSpPr>
          <p:nvPr/>
        </p:nvCxnSpPr>
        <p:spPr bwMode="auto">
          <a:xfrm flipH="1">
            <a:off x="7734300" y="2133600"/>
            <a:ext cx="114300" cy="304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mit Pfeil 31"/>
          <p:cNvCxnSpPr>
            <a:endCxn id="30" idx="0"/>
          </p:cNvCxnSpPr>
          <p:nvPr/>
        </p:nvCxnSpPr>
        <p:spPr bwMode="auto">
          <a:xfrm flipH="1">
            <a:off x="7734300" y="28194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Textfeld 33"/>
          <p:cNvSpPr txBox="1"/>
          <p:nvPr/>
        </p:nvSpPr>
        <p:spPr>
          <a:xfrm>
            <a:off x="7883123" y="2819400"/>
            <a:ext cx="723276" cy="276999"/>
          </a:xfrm>
          <a:prstGeom prst="rect">
            <a:avLst/>
          </a:prstGeom>
          <a:noFill/>
        </p:spPr>
        <p:txBody>
          <a:bodyPr wrap="none" rtlCol="0">
            <a:spAutoFit/>
          </a:bodyPr>
          <a:lstStyle/>
          <a:p>
            <a:r>
              <a:rPr lang="de-DE" dirty="0" err="1" smtClean="0"/>
              <a:t>If</a:t>
            </a:r>
            <a:r>
              <a:rPr lang="de-DE" dirty="0" smtClean="0"/>
              <a:t> </a:t>
            </a:r>
            <a:r>
              <a:rPr lang="de-DE" dirty="0" err="1" smtClean="0"/>
              <a:t>Comp</a:t>
            </a:r>
            <a:endParaRPr lang="de-DE" dirty="0"/>
          </a:p>
        </p:txBody>
      </p:sp>
      <p:sp>
        <p:nvSpPr>
          <p:cNvPr id="35" name="Textfeld 34"/>
          <p:cNvSpPr txBox="1"/>
          <p:nvPr/>
        </p:nvSpPr>
        <p:spPr>
          <a:xfrm>
            <a:off x="6625392" y="4648200"/>
            <a:ext cx="593432" cy="276999"/>
          </a:xfrm>
          <a:prstGeom prst="rect">
            <a:avLst/>
          </a:prstGeom>
          <a:noFill/>
        </p:spPr>
        <p:txBody>
          <a:bodyPr wrap="none" rtlCol="0">
            <a:spAutoFit/>
          </a:bodyPr>
          <a:lstStyle/>
          <a:p>
            <a:r>
              <a:rPr lang="de-DE" dirty="0" err="1" smtClean="0"/>
              <a:t>Comp</a:t>
            </a:r>
            <a:endParaRPr lang="de-DE" dirty="0"/>
          </a:p>
        </p:txBody>
      </p:sp>
      <p:sp>
        <p:nvSpPr>
          <p:cNvPr id="14336" name="Freihandform 14335"/>
          <p:cNvSpPr/>
          <p:nvPr/>
        </p:nvSpPr>
        <p:spPr bwMode="auto">
          <a:xfrm>
            <a:off x="6482025" y="1466661"/>
            <a:ext cx="987084" cy="2294156"/>
          </a:xfrm>
          <a:custGeom>
            <a:avLst/>
            <a:gdLst>
              <a:gd name="connsiteX0" fmla="*/ 987084 w 987084"/>
              <a:gd name="connsiteY0" fmla="*/ 2000816 h 2294156"/>
              <a:gd name="connsiteX1" fmla="*/ 570625 w 987084"/>
              <a:gd name="connsiteY1" fmla="*/ 2227153 h 2294156"/>
              <a:gd name="connsiteX2" fmla="*/ 256 w 987084"/>
              <a:gd name="connsiteY2" fmla="*/ 950614 h 2294156"/>
              <a:gd name="connsiteX3" fmla="*/ 643052 w 987084"/>
              <a:gd name="connsiteY3" fmla="*/ 0 h 2294156"/>
            </a:gdLst>
            <a:ahLst/>
            <a:cxnLst>
              <a:cxn ang="0">
                <a:pos x="connsiteX0" y="connsiteY0"/>
              </a:cxn>
              <a:cxn ang="0">
                <a:pos x="connsiteX1" y="connsiteY1"/>
              </a:cxn>
              <a:cxn ang="0">
                <a:pos x="connsiteX2" y="connsiteY2"/>
              </a:cxn>
              <a:cxn ang="0">
                <a:pos x="connsiteX3" y="connsiteY3"/>
              </a:cxn>
            </a:cxnLst>
            <a:rect l="l" t="t" r="r" b="b"/>
            <a:pathLst>
              <a:path w="987084" h="2294156">
                <a:moveTo>
                  <a:pt x="987084" y="2000816"/>
                </a:moveTo>
                <a:cubicBezTo>
                  <a:pt x="861090" y="2201501"/>
                  <a:pt x="735096" y="2402187"/>
                  <a:pt x="570625" y="2227153"/>
                </a:cubicBezTo>
                <a:cubicBezTo>
                  <a:pt x="406154" y="2052119"/>
                  <a:pt x="-11815" y="1321806"/>
                  <a:pt x="256" y="950614"/>
                </a:cubicBezTo>
                <a:cubicBezTo>
                  <a:pt x="12327" y="579422"/>
                  <a:pt x="327689" y="289711"/>
                  <a:pt x="643052" y="0"/>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4339" name="Gerade Verbindung mit Pfeil 14338"/>
          <p:cNvCxnSpPr/>
          <p:nvPr/>
        </p:nvCxnSpPr>
        <p:spPr bwMode="auto">
          <a:xfrm>
            <a:off x="8686800" y="19050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Gerade Verbindung mit Pfeil 38"/>
          <p:cNvCxnSpPr/>
          <p:nvPr/>
        </p:nvCxnSpPr>
        <p:spPr bwMode="auto">
          <a:xfrm>
            <a:off x="8534400" y="32766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340" name="Textfeld 14339"/>
          <p:cNvSpPr txBox="1"/>
          <p:nvPr/>
        </p:nvSpPr>
        <p:spPr>
          <a:xfrm>
            <a:off x="4861836" y="3352800"/>
            <a:ext cx="824265" cy="276999"/>
          </a:xfrm>
          <a:prstGeom prst="rect">
            <a:avLst/>
          </a:prstGeom>
          <a:noFill/>
        </p:spPr>
        <p:txBody>
          <a:bodyPr wrap="none" rtlCol="0">
            <a:spAutoFit/>
          </a:bodyPr>
          <a:lstStyle/>
          <a:p>
            <a:r>
              <a:rPr lang="de-DE" dirty="0" err="1" smtClean="0"/>
              <a:t>ResetCnt</a:t>
            </a:r>
            <a:endParaRPr lang="de-DE" dirty="0"/>
          </a:p>
        </p:txBody>
      </p:sp>
      <p:cxnSp>
        <p:nvCxnSpPr>
          <p:cNvPr id="41" name="Gerade Verbindung mit Pfeil 40"/>
          <p:cNvCxnSpPr/>
          <p:nvPr/>
        </p:nvCxnSpPr>
        <p:spPr bwMode="auto">
          <a:xfrm>
            <a:off x="4800600" y="60960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 name="Textfeld 41"/>
          <p:cNvSpPr txBox="1"/>
          <p:nvPr/>
        </p:nvSpPr>
        <p:spPr>
          <a:xfrm>
            <a:off x="4904738" y="5867400"/>
            <a:ext cx="911404" cy="276999"/>
          </a:xfrm>
          <a:prstGeom prst="rect">
            <a:avLst/>
          </a:prstGeom>
          <a:noFill/>
        </p:spPr>
        <p:txBody>
          <a:bodyPr wrap="none" rtlCol="0">
            <a:spAutoFit/>
          </a:bodyPr>
          <a:lstStyle/>
          <a:p>
            <a:r>
              <a:rPr lang="de-DE" dirty="0" smtClean="0"/>
              <a:t>Takt/</a:t>
            </a:r>
            <a:r>
              <a:rPr lang="de-DE" dirty="0" err="1" smtClean="0"/>
              <a:t>Reset</a:t>
            </a:r>
            <a:endParaRPr lang="de-DE" dirty="0"/>
          </a:p>
        </p:txBody>
      </p:sp>
      <p:sp>
        <p:nvSpPr>
          <p:cNvPr id="43" name="Textfeld 42"/>
          <p:cNvSpPr txBox="1"/>
          <p:nvPr/>
        </p:nvSpPr>
        <p:spPr>
          <a:xfrm>
            <a:off x="8382000" y="1600200"/>
            <a:ext cx="824265" cy="276999"/>
          </a:xfrm>
          <a:prstGeom prst="rect">
            <a:avLst/>
          </a:prstGeom>
          <a:noFill/>
        </p:spPr>
        <p:txBody>
          <a:bodyPr wrap="none" rtlCol="0">
            <a:spAutoFit/>
          </a:bodyPr>
          <a:lstStyle/>
          <a:p>
            <a:r>
              <a:rPr lang="de-DE" dirty="0" err="1" smtClean="0"/>
              <a:t>ResetCnt</a:t>
            </a:r>
            <a:endParaRPr lang="de-DE" dirty="0"/>
          </a:p>
        </p:txBody>
      </p:sp>
      <p:sp>
        <p:nvSpPr>
          <p:cNvPr id="44" name="Textfeld 43"/>
          <p:cNvSpPr txBox="1"/>
          <p:nvPr/>
        </p:nvSpPr>
        <p:spPr>
          <a:xfrm>
            <a:off x="8458200" y="2971800"/>
            <a:ext cx="542136" cy="276999"/>
          </a:xfrm>
          <a:prstGeom prst="rect">
            <a:avLst/>
          </a:prstGeom>
          <a:noFill/>
        </p:spPr>
        <p:txBody>
          <a:bodyPr wrap="none" rtlCol="0">
            <a:spAutoFit/>
          </a:bodyPr>
          <a:lstStyle/>
          <a:p>
            <a:r>
              <a:rPr lang="de-DE" dirty="0" err="1" smtClean="0"/>
              <a:t>Beep</a:t>
            </a:r>
            <a:endParaRPr lang="de-DE" dirty="0"/>
          </a:p>
        </p:txBody>
      </p:sp>
      <p:sp>
        <p:nvSpPr>
          <p:cNvPr id="45" name="Textfeld 44"/>
          <p:cNvSpPr txBox="1"/>
          <p:nvPr/>
        </p:nvSpPr>
        <p:spPr>
          <a:xfrm>
            <a:off x="7772400" y="2133600"/>
            <a:ext cx="413896" cy="276999"/>
          </a:xfrm>
          <a:prstGeom prst="rect">
            <a:avLst/>
          </a:prstGeom>
          <a:noFill/>
        </p:spPr>
        <p:txBody>
          <a:bodyPr wrap="none" rtlCol="0">
            <a:spAutoFit/>
          </a:bodyPr>
          <a:lstStyle/>
          <a:p>
            <a:r>
              <a:rPr lang="de-DE" dirty="0" err="1" smtClean="0"/>
              <a:t>alw</a:t>
            </a:r>
            <a:endParaRPr lang="de-DE" dirty="0"/>
          </a:p>
        </p:txBody>
      </p:sp>
      <p:sp>
        <p:nvSpPr>
          <p:cNvPr id="46" name="Textfeld 45"/>
          <p:cNvSpPr txBox="1"/>
          <p:nvPr/>
        </p:nvSpPr>
        <p:spPr>
          <a:xfrm>
            <a:off x="7391400" y="3429000"/>
            <a:ext cx="413896" cy="276999"/>
          </a:xfrm>
          <a:prstGeom prst="rect">
            <a:avLst/>
          </a:prstGeom>
          <a:noFill/>
        </p:spPr>
        <p:txBody>
          <a:bodyPr wrap="none" rtlCol="0">
            <a:spAutoFit/>
          </a:bodyPr>
          <a:lstStyle/>
          <a:p>
            <a:r>
              <a:rPr lang="de-DE" dirty="0" err="1" smtClean="0"/>
              <a:t>alw</a:t>
            </a:r>
            <a:endParaRPr lang="de-DE" dirty="0"/>
          </a:p>
        </p:txBody>
      </p:sp>
    </p:spTree>
    <p:extLst>
      <p:ext uri="{BB962C8B-B14F-4D97-AF65-F5344CB8AC3E}">
        <p14:creationId xmlns:p14="http://schemas.microsoft.com/office/powerpoint/2010/main" val="40998356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71</a:t>
            </a:fld>
            <a:endParaRPr lang="de-DE" altLang="de-DE"/>
          </a:p>
        </p:txBody>
      </p:sp>
      <p:sp>
        <p:nvSpPr>
          <p:cNvPr id="5" name="Rechteck 4"/>
          <p:cNvSpPr/>
          <p:nvPr/>
        </p:nvSpPr>
        <p:spPr bwMode="auto">
          <a:xfrm>
            <a:off x="5867400" y="3810000"/>
            <a:ext cx="2286000" cy="2514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6" name="Rechteck 5"/>
          <p:cNvSpPr/>
          <p:nvPr/>
        </p:nvSpPr>
        <p:spPr bwMode="auto">
          <a:xfrm>
            <a:off x="5943600" y="5638800"/>
            <a:ext cx="1447800" cy="609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Zustandsautomat</a:t>
            </a:r>
          </a:p>
        </p:txBody>
      </p:sp>
      <p:sp>
        <p:nvSpPr>
          <p:cNvPr id="7" name="Rechteck 6"/>
          <p:cNvSpPr/>
          <p:nvPr/>
        </p:nvSpPr>
        <p:spPr bwMode="auto">
          <a:xfrm>
            <a:off x="5943600" y="4191000"/>
            <a:ext cx="1471982" cy="4572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Zähler</a:t>
            </a:r>
          </a:p>
        </p:txBody>
      </p:sp>
      <p:sp>
        <p:nvSpPr>
          <p:cNvPr id="8" name="Rechteck 7"/>
          <p:cNvSpPr/>
          <p:nvPr/>
        </p:nvSpPr>
        <p:spPr bwMode="auto">
          <a:xfrm>
            <a:off x="5943600" y="4953000"/>
            <a:ext cx="1471982" cy="4572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Komparator</a:t>
            </a:r>
          </a:p>
        </p:txBody>
      </p:sp>
      <p:cxnSp>
        <p:nvCxnSpPr>
          <p:cNvPr id="10" name="Gerade Verbindung mit Pfeil 9"/>
          <p:cNvCxnSpPr/>
          <p:nvPr/>
        </p:nvCxnSpPr>
        <p:spPr bwMode="auto">
          <a:xfrm>
            <a:off x="4800600" y="57912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Gerade Verbindung mit Pfeil 10"/>
          <p:cNvCxnSpPr/>
          <p:nvPr/>
        </p:nvCxnSpPr>
        <p:spPr bwMode="auto">
          <a:xfrm>
            <a:off x="4800600" y="51816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feld 11"/>
          <p:cNvSpPr txBox="1"/>
          <p:nvPr/>
        </p:nvSpPr>
        <p:spPr>
          <a:xfrm>
            <a:off x="5105400" y="5562600"/>
            <a:ext cx="510076" cy="276999"/>
          </a:xfrm>
          <a:prstGeom prst="rect">
            <a:avLst/>
          </a:prstGeom>
          <a:noFill/>
        </p:spPr>
        <p:txBody>
          <a:bodyPr wrap="none" rtlCol="0">
            <a:spAutoFit/>
          </a:bodyPr>
          <a:lstStyle/>
          <a:p>
            <a:r>
              <a:rPr lang="de-DE" dirty="0" smtClean="0"/>
              <a:t>Start</a:t>
            </a:r>
            <a:endParaRPr lang="de-DE" dirty="0"/>
          </a:p>
        </p:txBody>
      </p:sp>
      <p:sp>
        <p:nvSpPr>
          <p:cNvPr id="13" name="Textfeld 12"/>
          <p:cNvSpPr txBox="1"/>
          <p:nvPr/>
        </p:nvSpPr>
        <p:spPr>
          <a:xfrm>
            <a:off x="4961299" y="4886608"/>
            <a:ext cx="441146" cy="276999"/>
          </a:xfrm>
          <a:prstGeom prst="rect">
            <a:avLst/>
          </a:prstGeom>
          <a:noFill/>
        </p:spPr>
        <p:txBody>
          <a:bodyPr wrap="none" rtlCol="0">
            <a:spAutoFit/>
          </a:bodyPr>
          <a:lstStyle/>
          <a:p>
            <a:r>
              <a:rPr lang="de-DE" dirty="0" smtClean="0"/>
              <a:t>Zeit</a:t>
            </a:r>
            <a:endParaRPr lang="de-DE" dirty="0"/>
          </a:p>
        </p:txBody>
      </p:sp>
      <p:cxnSp>
        <p:nvCxnSpPr>
          <p:cNvPr id="14" name="Gerade Verbindung mit Pfeil 13"/>
          <p:cNvCxnSpPr/>
          <p:nvPr/>
        </p:nvCxnSpPr>
        <p:spPr bwMode="auto">
          <a:xfrm>
            <a:off x="7391400" y="5943600"/>
            <a:ext cx="457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Textfeld 14"/>
          <p:cNvSpPr txBox="1"/>
          <p:nvPr/>
        </p:nvSpPr>
        <p:spPr>
          <a:xfrm>
            <a:off x="7489242" y="5638800"/>
            <a:ext cx="542136" cy="276999"/>
          </a:xfrm>
          <a:prstGeom prst="rect">
            <a:avLst/>
          </a:prstGeom>
          <a:noFill/>
        </p:spPr>
        <p:txBody>
          <a:bodyPr wrap="none" rtlCol="0">
            <a:spAutoFit/>
          </a:bodyPr>
          <a:lstStyle/>
          <a:p>
            <a:r>
              <a:rPr lang="de-DE" dirty="0" err="1" smtClean="0"/>
              <a:t>Beep</a:t>
            </a:r>
            <a:endParaRPr lang="de-DE" dirty="0"/>
          </a:p>
        </p:txBody>
      </p:sp>
      <p:cxnSp>
        <p:nvCxnSpPr>
          <p:cNvPr id="25" name="Gerade Verbindung mit Pfeil 24"/>
          <p:cNvCxnSpPr/>
          <p:nvPr/>
        </p:nvCxnSpPr>
        <p:spPr bwMode="auto">
          <a:xfrm>
            <a:off x="6629400" y="4648200"/>
            <a:ext cx="0" cy="304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Freihandform 25"/>
          <p:cNvSpPr/>
          <p:nvPr/>
        </p:nvSpPr>
        <p:spPr bwMode="auto">
          <a:xfrm>
            <a:off x="7387628" y="4481465"/>
            <a:ext cx="407547" cy="1158844"/>
          </a:xfrm>
          <a:custGeom>
            <a:avLst/>
            <a:gdLst>
              <a:gd name="connsiteX0" fmla="*/ 0 w 407547"/>
              <a:gd name="connsiteY0" fmla="*/ 1158844 h 1158844"/>
              <a:gd name="connsiteX1" fmla="*/ 407406 w 407547"/>
              <a:gd name="connsiteY1" fmla="*/ 371192 h 1158844"/>
              <a:gd name="connsiteX2" fmla="*/ 36214 w 407547"/>
              <a:gd name="connsiteY2" fmla="*/ 0 h 1158844"/>
            </a:gdLst>
            <a:ahLst/>
            <a:cxnLst>
              <a:cxn ang="0">
                <a:pos x="connsiteX0" y="connsiteY0"/>
              </a:cxn>
              <a:cxn ang="0">
                <a:pos x="connsiteX1" y="connsiteY1"/>
              </a:cxn>
              <a:cxn ang="0">
                <a:pos x="connsiteX2" y="connsiteY2"/>
              </a:cxn>
            </a:cxnLst>
            <a:rect l="l" t="t" r="r" b="b"/>
            <a:pathLst>
              <a:path w="407547" h="1158844">
                <a:moveTo>
                  <a:pt x="0" y="1158844"/>
                </a:moveTo>
                <a:cubicBezTo>
                  <a:pt x="200685" y="861588"/>
                  <a:pt x="401370" y="564333"/>
                  <a:pt x="407406" y="371192"/>
                </a:cubicBezTo>
                <a:cubicBezTo>
                  <a:pt x="413442" y="178051"/>
                  <a:pt x="224828" y="89025"/>
                  <a:pt x="36214" y="0"/>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7" name="Textfeld 26"/>
          <p:cNvSpPr txBox="1"/>
          <p:nvPr/>
        </p:nvSpPr>
        <p:spPr>
          <a:xfrm>
            <a:off x="7348177" y="4191000"/>
            <a:ext cx="824265" cy="276999"/>
          </a:xfrm>
          <a:prstGeom prst="rect">
            <a:avLst/>
          </a:prstGeom>
          <a:noFill/>
        </p:spPr>
        <p:txBody>
          <a:bodyPr wrap="none" rtlCol="0">
            <a:spAutoFit/>
          </a:bodyPr>
          <a:lstStyle/>
          <a:p>
            <a:r>
              <a:rPr lang="de-DE" dirty="0" err="1" smtClean="0"/>
              <a:t>ResetCnt</a:t>
            </a:r>
            <a:endParaRPr lang="de-DE" dirty="0"/>
          </a:p>
        </p:txBody>
      </p:sp>
      <p:sp>
        <p:nvSpPr>
          <p:cNvPr id="4" name="Textfeld 3"/>
          <p:cNvSpPr txBox="1"/>
          <p:nvPr/>
        </p:nvSpPr>
        <p:spPr>
          <a:xfrm>
            <a:off x="533400" y="609600"/>
            <a:ext cx="5561138" cy="6186309"/>
          </a:xfrm>
          <a:prstGeom prst="rect">
            <a:avLst/>
          </a:prstGeom>
          <a:noFill/>
        </p:spPr>
        <p:txBody>
          <a:bodyPr wrap="none" rtlCol="0">
            <a:spAutoFit/>
          </a:bodyPr>
          <a:lstStyle/>
          <a:p>
            <a:pPr algn="l"/>
            <a:r>
              <a:rPr lang="de-DE" dirty="0"/>
              <a:t>Input </a:t>
            </a:r>
            <a:r>
              <a:rPr lang="de-DE" dirty="0" err="1"/>
              <a:t>clk</a:t>
            </a:r>
            <a:r>
              <a:rPr lang="de-DE" dirty="0"/>
              <a:t>, </a:t>
            </a:r>
            <a:r>
              <a:rPr lang="de-DE" dirty="0" err="1"/>
              <a:t>reset</a:t>
            </a:r>
            <a:r>
              <a:rPr lang="de-DE" dirty="0"/>
              <a:t>, </a:t>
            </a:r>
            <a:r>
              <a:rPr lang="de-DE" dirty="0" err="1"/>
              <a:t>start</a:t>
            </a:r>
            <a:r>
              <a:rPr lang="de-DE" dirty="0"/>
              <a:t>, </a:t>
            </a:r>
            <a:r>
              <a:rPr lang="de-DE" dirty="0" err="1"/>
              <a:t>comp</a:t>
            </a:r>
            <a:r>
              <a:rPr lang="de-DE" dirty="0"/>
              <a:t>;</a:t>
            </a:r>
          </a:p>
          <a:p>
            <a:pPr algn="l"/>
            <a:r>
              <a:rPr lang="de-DE" dirty="0"/>
              <a:t>Output </a:t>
            </a:r>
            <a:r>
              <a:rPr lang="de-DE" dirty="0" err="1"/>
              <a:t>resetcounter</a:t>
            </a:r>
            <a:r>
              <a:rPr lang="de-DE" dirty="0"/>
              <a:t>, </a:t>
            </a:r>
            <a:r>
              <a:rPr lang="de-DE" dirty="0" err="1"/>
              <a:t>beep</a:t>
            </a:r>
            <a:r>
              <a:rPr lang="de-DE" dirty="0" smtClean="0"/>
              <a:t>;</a:t>
            </a:r>
          </a:p>
          <a:p>
            <a:pPr algn="l"/>
            <a:endParaRPr lang="de-DE" dirty="0"/>
          </a:p>
          <a:p>
            <a:pPr algn="l"/>
            <a:r>
              <a:rPr lang="de-DE" dirty="0"/>
              <a:t>Reg [1:0] State</a:t>
            </a:r>
            <a:r>
              <a:rPr lang="de-DE" dirty="0" smtClean="0"/>
              <a:t>;</a:t>
            </a:r>
          </a:p>
          <a:p>
            <a:pPr algn="l"/>
            <a:endParaRPr lang="de-DE" dirty="0"/>
          </a:p>
          <a:p>
            <a:pPr algn="l"/>
            <a:r>
              <a:rPr lang="de-DE" dirty="0"/>
              <a:t>Parameter IDLE = 2‘b00, RESETCNT = 2‘b01, COUNT = 2’b11, STOP = 2’b10</a:t>
            </a:r>
            <a:r>
              <a:rPr lang="de-DE" dirty="0" smtClean="0"/>
              <a:t>;</a:t>
            </a:r>
          </a:p>
          <a:p>
            <a:pPr algn="l"/>
            <a:endParaRPr lang="de-DE" dirty="0"/>
          </a:p>
          <a:p>
            <a:pPr algn="l"/>
            <a:r>
              <a:rPr lang="de-DE" dirty="0" err="1"/>
              <a:t>Assign</a:t>
            </a:r>
            <a:r>
              <a:rPr lang="de-DE" dirty="0"/>
              <a:t> </a:t>
            </a:r>
            <a:r>
              <a:rPr lang="de-DE" dirty="0" err="1"/>
              <a:t>resetcounter</a:t>
            </a:r>
            <a:r>
              <a:rPr lang="de-DE" dirty="0"/>
              <a:t> = (State == RESETCNT);</a:t>
            </a:r>
          </a:p>
          <a:p>
            <a:pPr algn="l"/>
            <a:r>
              <a:rPr lang="de-DE" dirty="0" err="1"/>
              <a:t>Assign</a:t>
            </a:r>
            <a:r>
              <a:rPr lang="de-DE" dirty="0"/>
              <a:t> </a:t>
            </a:r>
            <a:r>
              <a:rPr lang="de-DE" dirty="0" err="1"/>
              <a:t>beep</a:t>
            </a:r>
            <a:r>
              <a:rPr lang="de-DE" dirty="0"/>
              <a:t> = (State == STOP</a:t>
            </a:r>
            <a:r>
              <a:rPr lang="de-DE" dirty="0" smtClean="0"/>
              <a:t>);</a:t>
            </a:r>
          </a:p>
          <a:p>
            <a:pPr algn="l"/>
            <a:endParaRPr lang="de-DE" dirty="0"/>
          </a:p>
          <a:p>
            <a:pPr algn="l"/>
            <a:r>
              <a:rPr lang="de-DE" dirty="0" err="1"/>
              <a:t>Always</a:t>
            </a:r>
            <a:r>
              <a:rPr lang="de-DE" dirty="0"/>
              <a:t> @ (</a:t>
            </a:r>
            <a:r>
              <a:rPr lang="de-DE" dirty="0" err="1"/>
              <a:t>posedge</a:t>
            </a:r>
            <a:r>
              <a:rPr lang="de-DE" dirty="0"/>
              <a:t> </a:t>
            </a:r>
            <a:r>
              <a:rPr lang="de-DE" dirty="0" err="1"/>
              <a:t>clk</a:t>
            </a:r>
            <a:r>
              <a:rPr lang="de-DE" dirty="0"/>
              <a:t> </a:t>
            </a:r>
            <a:r>
              <a:rPr lang="de-DE" dirty="0" err="1"/>
              <a:t>or</a:t>
            </a:r>
            <a:r>
              <a:rPr lang="de-DE" dirty="0"/>
              <a:t> </a:t>
            </a:r>
            <a:r>
              <a:rPr lang="de-DE" dirty="0" err="1"/>
              <a:t>posedge</a:t>
            </a:r>
            <a:r>
              <a:rPr lang="de-DE" dirty="0"/>
              <a:t> </a:t>
            </a:r>
            <a:r>
              <a:rPr lang="de-DE" dirty="0" err="1"/>
              <a:t>reset</a:t>
            </a:r>
            <a:r>
              <a:rPr lang="de-DE" dirty="0"/>
              <a:t>) Begin </a:t>
            </a:r>
          </a:p>
          <a:p>
            <a:pPr lvl="1" algn="l"/>
            <a:r>
              <a:rPr lang="de-DE" dirty="0" err="1"/>
              <a:t>If</a:t>
            </a:r>
            <a:r>
              <a:rPr lang="de-DE" dirty="0"/>
              <a:t> (</a:t>
            </a:r>
            <a:r>
              <a:rPr lang="de-DE" dirty="0" err="1"/>
              <a:t>reset</a:t>
            </a:r>
            <a:r>
              <a:rPr lang="de-DE" dirty="0"/>
              <a:t>) State &lt;= IDLE;</a:t>
            </a:r>
          </a:p>
          <a:p>
            <a:pPr lvl="1" algn="l"/>
            <a:r>
              <a:rPr lang="de-DE" dirty="0"/>
              <a:t>Else </a:t>
            </a:r>
            <a:r>
              <a:rPr lang="de-DE" dirty="0" err="1"/>
              <a:t>begin</a:t>
            </a:r>
            <a:endParaRPr lang="de-DE" dirty="0"/>
          </a:p>
          <a:p>
            <a:pPr lvl="2" algn="l"/>
            <a:r>
              <a:rPr lang="de-DE" dirty="0"/>
              <a:t>Case (State)</a:t>
            </a:r>
          </a:p>
          <a:p>
            <a:pPr lvl="3" algn="l"/>
            <a:r>
              <a:rPr lang="de-DE" dirty="0"/>
              <a:t>IDLE: </a:t>
            </a:r>
            <a:r>
              <a:rPr lang="de-DE" dirty="0" err="1"/>
              <a:t>begin</a:t>
            </a:r>
            <a:endParaRPr lang="de-DE" dirty="0"/>
          </a:p>
          <a:p>
            <a:pPr lvl="3" algn="l"/>
            <a:r>
              <a:rPr lang="de-DE" dirty="0" err="1"/>
              <a:t>If</a:t>
            </a:r>
            <a:r>
              <a:rPr lang="de-DE" dirty="0"/>
              <a:t> (Start) State &lt;= RESETCNT;</a:t>
            </a:r>
          </a:p>
          <a:p>
            <a:pPr lvl="3" algn="l"/>
            <a:r>
              <a:rPr lang="de-DE" dirty="0"/>
              <a:t>//!Else State &lt;= IDLE;</a:t>
            </a:r>
          </a:p>
          <a:p>
            <a:pPr lvl="3" algn="l"/>
            <a:r>
              <a:rPr lang="de-DE" dirty="0"/>
              <a:t>End</a:t>
            </a:r>
          </a:p>
          <a:p>
            <a:pPr lvl="3" algn="l"/>
            <a:r>
              <a:rPr lang="de-DE" b="1" dirty="0"/>
              <a:t>RESETCNT: </a:t>
            </a:r>
            <a:r>
              <a:rPr lang="de-DE" b="1" dirty="0" err="1"/>
              <a:t>begin</a:t>
            </a:r>
            <a:endParaRPr lang="de-DE" b="1" dirty="0"/>
          </a:p>
          <a:p>
            <a:pPr lvl="3" algn="l"/>
            <a:r>
              <a:rPr lang="de-DE" b="1" dirty="0"/>
              <a:t>State &lt;= COUNT;</a:t>
            </a:r>
          </a:p>
          <a:p>
            <a:pPr lvl="3" algn="l"/>
            <a:r>
              <a:rPr lang="de-DE" b="1" dirty="0"/>
              <a:t>//Counter &lt;= 0</a:t>
            </a:r>
            <a:r>
              <a:rPr lang="de-DE" b="1" dirty="0" smtClean="0"/>
              <a:t>;</a:t>
            </a:r>
            <a:r>
              <a:rPr lang="de-DE" b="1" dirty="0"/>
              <a:t> </a:t>
            </a:r>
          </a:p>
          <a:p>
            <a:pPr lvl="3" algn="l"/>
            <a:r>
              <a:rPr lang="de-DE" b="1" dirty="0"/>
              <a:t>End</a:t>
            </a:r>
          </a:p>
          <a:p>
            <a:pPr lvl="3" algn="l"/>
            <a:r>
              <a:rPr lang="de-DE" dirty="0"/>
              <a:t>COUNT: </a:t>
            </a:r>
            <a:r>
              <a:rPr lang="de-DE" dirty="0" err="1"/>
              <a:t>begin</a:t>
            </a:r>
            <a:endParaRPr lang="de-DE" dirty="0"/>
          </a:p>
          <a:p>
            <a:pPr lvl="3" algn="l"/>
            <a:r>
              <a:rPr lang="de-DE" dirty="0"/>
              <a:t>//Counter &lt;= Counter + 1;</a:t>
            </a:r>
          </a:p>
          <a:p>
            <a:pPr lvl="3" algn="l"/>
            <a:r>
              <a:rPr lang="de-DE" dirty="0" err="1"/>
              <a:t>If</a:t>
            </a:r>
            <a:r>
              <a:rPr lang="de-DE" dirty="0"/>
              <a:t> (</a:t>
            </a:r>
            <a:r>
              <a:rPr lang="de-DE" dirty="0" err="1"/>
              <a:t>comp</a:t>
            </a:r>
            <a:r>
              <a:rPr lang="de-DE" dirty="0"/>
              <a:t>) State &lt;= STOP;</a:t>
            </a:r>
          </a:p>
          <a:p>
            <a:pPr lvl="3" algn="l"/>
            <a:r>
              <a:rPr lang="de-DE" dirty="0"/>
              <a:t>End</a:t>
            </a:r>
          </a:p>
          <a:p>
            <a:pPr lvl="3" algn="l"/>
            <a:r>
              <a:rPr lang="de-DE" dirty="0"/>
              <a:t>STOP: </a:t>
            </a:r>
            <a:r>
              <a:rPr lang="de-DE" dirty="0" err="1"/>
              <a:t>begin</a:t>
            </a:r>
            <a:endParaRPr lang="de-DE" dirty="0"/>
          </a:p>
          <a:p>
            <a:pPr lvl="3" algn="l"/>
            <a:r>
              <a:rPr lang="de-DE" dirty="0"/>
              <a:t>State &lt;= IDLE;</a:t>
            </a:r>
          </a:p>
          <a:p>
            <a:pPr lvl="3" algn="l"/>
            <a:r>
              <a:rPr lang="de-DE" dirty="0"/>
              <a:t>End</a:t>
            </a:r>
          </a:p>
          <a:p>
            <a:pPr lvl="2" algn="l"/>
            <a:r>
              <a:rPr lang="de-DE" dirty="0" err="1"/>
              <a:t>Endcase</a:t>
            </a:r>
            <a:endParaRPr lang="de-DE" dirty="0"/>
          </a:p>
          <a:p>
            <a:pPr lvl="1" algn="l"/>
            <a:r>
              <a:rPr lang="de-DE" dirty="0"/>
              <a:t>End//not </a:t>
            </a:r>
            <a:r>
              <a:rPr lang="de-DE" dirty="0" err="1"/>
              <a:t>reset</a:t>
            </a:r>
            <a:endParaRPr lang="de-DE" dirty="0"/>
          </a:p>
          <a:p>
            <a:pPr algn="l"/>
            <a:r>
              <a:rPr lang="de-DE" dirty="0"/>
              <a:t>End//</a:t>
            </a:r>
            <a:r>
              <a:rPr lang="de-DE" dirty="0" err="1"/>
              <a:t>always</a:t>
            </a:r>
            <a:endParaRPr lang="de-DE" dirty="0"/>
          </a:p>
          <a:p>
            <a:pPr algn="l"/>
            <a:endParaRPr lang="de-DE" dirty="0"/>
          </a:p>
        </p:txBody>
      </p:sp>
      <p:sp>
        <p:nvSpPr>
          <p:cNvPr id="16" name="Ellipse 15"/>
          <p:cNvSpPr/>
          <p:nvPr/>
        </p:nvSpPr>
        <p:spPr bwMode="auto">
          <a:xfrm>
            <a:off x="7086600" y="1143000"/>
            <a:ext cx="9144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IDLE</a:t>
            </a:r>
          </a:p>
        </p:txBody>
      </p:sp>
      <p:sp>
        <p:nvSpPr>
          <p:cNvPr id="28" name="Ellipse 27"/>
          <p:cNvSpPr/>
          <p:nvPr/>
        </p:nvSpPr>
        <p:spPr bwMode="auto">
          <a:xfrm>
            <a:off x="7086600" y="1752600"/>
            <a:ext cx="1524000" cy="381000"/>
          </a:xfrm>
          <a:prstGeom prst="ellipse">
            <a:avLst/>
          </a:prstGeom>
          <a:solidFill>
            <a:schemeClr val="accent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RESETCNT</a:t>
            </a:r>
          </a:p>
        </p:txBody>
      </p:sp>
      <p:sp>
        <p:nvSpPr>
          <p:cNvPr id="29" name="Ellipse 28"/>
          <p:cNvSpPr/>
          <p:nvPr/>
        </p:nvSpPr>
        <p:spPr bwMode="auto">
          <a:xfrm>
            <a:off x="7086600" y="2438400"/>
            <a:ext cx="12954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COUNT</a:t>
            </a:r>
          </a:p>
        </p:txBody>
      </p:sp>
      <p:sp>
        <p:nvSpPr>
          <p:cNvPr id="30" name="Ellipse 29"/>
          <p:cNvSpPr/>
          <p:nvPr/>
        </p:nvSpPr>
        <p:spPr bwMode="auto">
          <a:xfrm>
            <a:off x="7086600" y="3048000"/>
            <a:ext cx="12954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STOP</a:t>
            </a:r>
          </a:p>
        </p:txBody>
      </p:sp>
      <p:cxnSp>
        <p:nvCxnSpPr>
          <p:cNvPr id="18" name="Gerade Verbindung mit Pfeil 17"/>
          <p:cNvCxnSpPr>
            <a:endCxn id="28" idx="0"/>
          </p:cNvCxnSpPr>
          <p:nvPr/>
        </p:nvCxnSpPr>
        <p:spPr bwMode="auto">
          <a:xfrm>
            <a:off x="7696200" y="1524000"/>
            <a:ext cx="1524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Textfeld 19"/>
          <p:cNvSpPr txBox="1"/>
          <p:nvPr/>
        </p:nvSpPr>
        <p:spPr>
          <a:xfrm>
            <a:off x="7783679" y="1447800"/>
            <a:ext cx="639920" cy="276999"/>
          </a:xfrm>
          <a:prstGeom prst="rect">
            <a:avLst/>
          </a:prstGeom>
          <a:noFill/>
        </p:spPr>
        <p:txBody>
          <a:bodyPr wrap="none" rtlCol="0">
            <a:spAutoFit/>
          </a:bodyPr>
          <a:lstStyle/>
          <a:p>
            <a:r>
              <a:rPr lang="de-DE" dirty="0" err="1" smtClean="0"/>
              <a:t>If</a:t>
            </a:r>
            <a:r>
              <a:rPr lang="de-DE" dirty="0" smtClean="0"/>
              <a:t> Start</a:t>
            </a:r>
            <a:endParaRPr lang="de-DE" dirty="0"/>
          </a:p>
        </p:txBody>
      </p:sp>
      <p:cxnSp>
        <p:nvCxnSpPr>
          <p:cNvPr id="22" name="Gerade Verbindung mit Pfeil 21"/>
          <p:cNvCxnSpPr>
            <a:stCxn id="28" idx="4"/>
            <a:endCxn id="29" idx="0"/>
          </p:cNvCxnSpPr>
          <p:nvPr/>
        </p:nvCxnSpPr>
        <p:spPr bwMode="auto">
          <a:xfrm flipH="1">
            <a:off x="7734300" y="2133600"/>
            <a:ext cx="114300" cy="304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mit Pfeil 31"/>
          <p:cNvCxnSpPr>
            <a:endCxn id="30" idx="0"/>
          </p:cNvCxnSpPr>
          <p:nvPr/>
        </p:nvCxnSpPr>
        <p:spPr bwMode="auto">
          <a:xfrm flipH="1">
            <a:off x="7734300" y="28194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Textfeld 33"/>
          <p:cNvSpPr txBox="1"/>
          <p:nvPr/>
        </p:nvSpPr>
        <p:spPr>
          <a:xfrm>
            <a:off x="7883123" y="2819400"/>
            <a:ext cx="723276" cy="276999"/>
          </a:xfrm>
          <a:prstGeom prst="rect">
            <a:avLst/>
          </a:prstGeom>
          <a:noFill/>
        </p:spPr>
        <p:txBody>
          <a:bodyPr wrap="none" rtlCol="0">
            <a:spAutoFit/>
          </a:bodyPr>
          <a:lstStyle/>
          <a:p>
            <a:r>
              <a:rPr lang="de-DE" dirty="0" err="1" smtClean="0"/>
              <a:t>If</a:t>
            </a:r>
            <a:r>
              <a:rPr lang="de-DE" dirty="0" smtClean="0"/>
              <a:t> </a:t>
            </a:r>
            <a:r>
              <a:rPr lang="de-DE" dirty="0" err="1" smtClean="0"/>
              <a:t>Comp</a:t>
            </a:r>
            <a:endParaRPr lang="de-DE" dirty="0"/>
          </a:p>
        </p:txBody>
      </p:sp>
      <p:sp>
        <p:nvSpPr>
          <p:cNvPr id="35" name="Textfeld 34"/>
          <p:cNvSpPr txBox="1"/>
          <p:nvPr/>
        </p:nvSpPr>
        <p:spPr>
          <a:xfrm>
            <a:off x="6625392" y="4648200"/>
            <a:ext cx="593432" cy="276999"/>
          </a:xfrm>
          <a:prstGeom prst="rect">
            <a:avLst/>
          </a:prstGeom>
          <a:noFill/>
        </p:spPr>
        <p:txBody>
          <a:bodyPr wrap="none" rtlCol="0">
            <a:spAutoFit/>
          </a:bodyPr>
          <a:lstStyle/>
          <a:p>
            <a:r>
              <a:rPr lang="de-DE" dirty="0" err="1" smtClean="0"/>
              <a:t>Comp</a:t>
            </a:r>
            <a:endParaRPr lang="de-DE" dirty="0"/>
          </a:p>
        </p:txBody>
      </p:sp>
      <p:sp>
        <p:nvSpPr>
          <p:cNvPr id="14336" name="Freihandform 14335"/>
          <p:cNvSpPr/>
          <p:nvPr/>
        </p:nvSpPr>
        <p:spPr bwMode="auto">
          <a:xfrm>
            <a:off x="6482025" y="1466661"/>
            <a:ext cx="987084" cy="2294156"/>
          </a:xfrm>
          <a:custGeom>
            <a:avLst/>
            <a:gdLst>
              <a:gd name="connsiteX0" fmla="*/ 987084 w 987084"/>
              <a:gd name="connsiteY0" fmla="*/ 2000816 h 2294156"/>
              <a:gd name="connsiteX1" fmla="*/ 570625 w 987084"/>
              <a:gd name="connsiteY1" fmla="*/ 2227153 h 2294156"/>
              <a:gd name="connsiteX2" fmla="*/ 256 w 987084"/>
              <a:gd name="connsiteY2" fmla="*/ 950614 h 2294156"/>
              <a:gd name="connsiteX3" fmla="*/ 643052 w 987084"/>
              <a:gd name="connsiteY3" fmla="*/ 0 h 2294156"/>
            </a:gdLst>
            <a:ahLst/>
            <a:cxnLst>
              <a:cxn ang="0">
                <a:pos x="connsiteX0" y="connsiteY0"/>
              </a:cxn>
              <a:cxn ang="0">
                <a:pos x="connsiteX1" y="connsiteY1"/>
              </a:cxn>
              <a:cxn ang="0">
                <a:pos x="connsiteX2" y="connsiteY2"/>
              </a:cxn>
              <a:cxn ang="0">
                <a:pos x="connsiteX3" y="connsiteY3"/>
              </a:cxn>
            </a:cxnLst>
            <a:rect l="l" t="t" r="r" b="b"/>
            <a:pathLst>
              <a:path w="987084" h="2294156">
                <a:moveTo>
                  <a:pt x="987084" y="2000816"/>
                </a:moveTo>
                <a:cubicBezTo>
                  <a:pt x="861090" y="2201501"/>
                  <a:pt x="735096" y="2402187"/>
                  <a:pt x="570625" y="2227153"/>
                </a:cubicBezTo>
                <a:cubicBezTo>
                  <a:pt x="406154" y="2052119"/>
                  <a:pt x="-11815" y="1321806"/>
                  <a:pt x="256" y="950614"/>
                </a:cubicBezTo>
                <a:cubicBezTo>
                  <a:pt x="12327" y="579422"/>
                  <a:pt x="327689" y="289711"/>
                  <a:pt x="643052" y="0"/>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4339" name="Gerade Verbindung mit Pfeil 14338"/>
          <p:cNvCxnSpPr/>
          <p:nvPr/>
        </p:nvCxnSpPr>
        <p:spPr bwMode="auto">
          <a:xfrm>
            <a:off x="8686800" y="19050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Gerade Verbindung mit Pfeil 38"/>
          <p:cNvCxnSpPr/>
          <p:nvPr/>
        </p:nvCxnSpPr>
        <p:spPr bwMode="auto">
          <a:xfrm>
            <a:off x="8534400" y="32766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340" name="Textfeld 14339"/>
          <p:cNvSpPr txBox="1"/>
          <p:nvPr/>
        </p:nvSpPr>
        <p:spPr>
          <a:xfrm>
            <a:off x="4861836" y="3352800"/>
            <a:ext cx="824265" cy="276999"/>
          </a:xfrm>
          <a:prstGeom prst="rect">
            <a:avLst/>
          </a:prstGeom>
          <a:noFill/>
        </p:spPr>
        <p:txBody>
          <a:bodyPr wrap="none" rtlCol="0">
            <a:spAutoFit/>
          </a:bodyPr>
          <a:lstStyle/>
          <a:p>
            <a:r>
              <a:rPr lang="de-DE" dirty="0" err="1" smtClean="0"/>
              <a:t>ResetCnt</a:t>
            </a:r>
            <a:endParaRPr lang="de-DE" dirty="0"/>
          </a:p>
        </p:txBody>
      </p:sp>
      <p:cxnSp>
        <p:nvCxnSpPr>
          <p:cNvPr id="41" name="Gerade Verbindung mit Pfeil 40"/>
          <p:cNvCxnSpPr/>
          <p:nvPr/>
        </p:nvCxnSpPr>
        <p:spPr bwMode="auto">
          <a:xfrm>
            <a:off x="4800600" y="60960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 name="Textfeld 41"/>
          <p:cNvSpPr txBox="1"/>
          <p:nvPr/>
        </p:nvSpPr>
        <p:spPr>
          <a:xfrm>
            <a:off x="4904738" y="5867400"/>
            <a:ext cx="911404" cy="276999"/>
          </a:xfrm>
          <a:prstGeom prst="rect">
            <a:avLst/>
          </a:prstGeom>
          <a:noFill/>
        </p:spPr>
        <p:txBody>
          <a:bodyPr wrap="none" rtlCol="0">
            <a:spAutoFit/>
          </a:bodyPr>
          <a:lstStyle/>
          <a:p>
            <a:r>
              <a:rPr lang="de-DE" dirty="0" smtClean="0"/>
              <a:t>Takt/</a:t>
            </a:r>
            <a:r>
              <a:rPr lang="de-DE" dirty="0" err="1" smtClean="0"/>
              <a:t>Reset</a:t>
            </a:r>
            <a:endParaRPr lang="de-DE" dirty="0"/>
          </a:p>
        </p:txBody>
      </p:sp>
      <p:sp>
        <p:nvSpPr>
          <p:cNvPr id="43" name="Textfeld 42"/>
          <p:cNvSpPr txBox="1"/>
          <p:nvPr/>
        </p:nvSpPr>
        <p:spPr>
          <a:xfrm>
            <a:off x="8382000" y="1600200"/>
            <a:ext cx="824265" cy="276999"/>
          </a:xfrm>
          <a:prstGeom prst="rect">
            <a:avLst/>
          </a:prstGeom>
          <a:noFill/>
        </p:spPr>
        <p:txBody>
          <a:bodyPr wrap="none" rtlCol="0">
            <a:spAutoFit/>
          </a:bodyPr>
          <a:lstStyle/>
          <a:p>
            <a:r>
              <a:rPr lang="de-DE" dirty="0" err="1" smtClean="0"/>
              <a:t>ResetCnt</a:t>
            </a:r>
            <a:endParaRPr lang="de-DE" dirty="0"/>
          </a:p>
        </p:txBody>
      </p:sp>
      <p:sp>
        <p:nvSpPr>
          <p:cNvPr id="44" name="Textfeld 43"/>
          <p:cNvSpPr txBox="1"/>
          <p:nvPr/>
        </p:nvSpPr>
        <p:spPr>
          <a:xfrm>
            <a:off x="8458200" y="2971800"/>
            <a:ext cx="542136" cy="276999"/>
          </a:xfrm>
          <a:prstGeom prst="rect">
            <a:avLst/>
          </a:prstGeom>
          <a:noFill/>
        </p:spPr>
        <p:txBody>
          <a:bodyPr wrap="none" rtlCol="0">
            <a:spAutoFit/>
          </a:bodyPr>
          <a:lstStyle/>
          <a:p>
            <a:r>
              <a:rPr lang="de-DE" dirty="0" err="1" smtClean="0"/>
              <a:t>Beep</a:t>
            </a:r>
            <a:endParaRPr lang="de-DE" dirty="0"/>
          </a:p>
        </p:txBody>
      </p:sp>
      <p:sp>
        <p:nvSpPr>
          <p:cNvPr id="45" name="Textfeld 44"/>
          <p:cNvSpPr txBox="1"/>
          <p:nvPr/>
        </p:nvSpPr>
        <p:spPr>
          <a:xfrm>
            <a:off x="7772400" y="2133600"/>
            <a:ext cx="413896" cy="276999"/>
          </a:xfrm>
          <a:prstGeom prst="rect">
            <a:avLst/>
          </a:prstGeom>
          <a:noFill/>
        </p:spPr>
        <p:txBody>
          <a:bodyPr wrap="none" rtlCol="0">
            <a:spAutoFit/>
          </a:bodyPr>
          <a:lstStyle/>
          <a:p>
            <a:r>
              <a:rPr lang="de-DE" dirty="0" err="1" smtClean="0"/>
              <a:t>alw</a:t>
            </a:r>
            <a:endParaRPr lang="de-DE" dirty="0"/>
          </a:p>
        </p:txBody>
      </p:sp>
      <p:sp>
        <p:nvSpPr>
          <p:cNvPr id="46" name="Textfeld 45"/>
          <p:cNvSpPr txBox="1"/>
          <p:nvPr/>
        </p:nvSpPr>
        <p:spPr>
          <a:xfrm>
            <a:off x="7391400" y="3429000"/>
            <a:ext cx="413896" cy="276999"/>
          </a:xfrm>
          <a:prstGeom prst="rect">
            <a:avLst/>
          </a:prstGeom>
          <a:noFill/>
        </p:spPr>
        <p:txBody>
          <a:bodyPr wrap="none" rtlCol="0">
            <a:spAutoFit/>
          </a:bodyPr>
          <a:lstStyle/>
          <a:p>
            <a:r>
              <a:rPr lang="de-DE" dirty="0" err="1" smtClean="0"/>
              <a:t>alw</a:t>
            </a:r>
            <a:endParaRPr lang="de-DE" dirty="0"/>
          </a:p>
        </p:txBody>
      </p:sp>
    </p:spTree>
    <p:extLst>
      <p:ext uri="{BB962C8B-B14F-4D97-AF65-F5344CB8AC3E}">
        <p14:creationId xmlns:p14="http://schemas.microsoft.com/office/powerpoint/2010/main" val="4157553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72</a:t>
            </a:fld>
            <a:endParaRPr lang="de-DE" altLang="de-DE"/>
          </a:p>
        </p:txBody>
      </p:sp>
      <p:sp>
        <p:nvSpPr>
          <p:cNvPr id="5" name="Rechteck 4"/>
          <p:cNvSpPr/>
          <p:nvPr/>
        </p:nvSpPr>
        <p:spPr bwMode="auto">
          <a:xfrm>
            <a:off x="5867400" y="3810000"/>
            <a:ext cx="2286000" cy="2514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6" name="Rechteck 5"/>
          <p:cNvSpPr/>
          <p:nvPr/>
        </p:nvSpPr>
        <p:spPr bwMode="auto">
          <a:xfrm>
            <a:off x="5943600" y="5638800"/>
            <a:ext cx="1447800" cy="609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Zustandsautomat</a:t>
            </a:r>
          </a:p>
        </p:txBody>
      </p:sp>
      <p:sp>
        <p:nvSpPr>
          <p:cNvPr id="7" name="Rechteck 6"/>
          <p:cNvSpPr/>
          <p:nvPr/>
        </p:nvSpPr>
        <p:spPr bwMode="auto">
          <a:xfrm>
            <a:off x="5943600" y="4191000"/>
            <a:ext cx="1471982" cy="4572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Zähler</a:t>
            </a:r>
          </a:p>
        </p:txBody>
      </p:sp>
      <p:sp>
        <p:nvSpPr>
          <p:cNvPr id="8" name="Rechteck 7"/>
          <p:cNvSpPr/>
          <p:nvPr/>
        </p:nvSpPr>
        <p:spPr bwMode="auto">
          <a:xfrm>
            <a:off x="5943600" y="4953000"/>
            <a:ext cx="1471982" cy="4572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Komparator</a:t>
            </a:r>
          </a:p>
        </p:txBody>
      </p:sp>
      <p:cxnSp>
        <p:nvCxnSpPr>
          <p:cNvPr id="10" name="Gerade Verbindung mit Pfeil 9"/>
          <p:cNvCxnSpPr/>
          <p:nvPr/>
        </p:nvCxnSpPr>
        <p:spPr bwMode="auto">
          <a:xfrm>
            <a:off x="4800600" y="57912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Gerade Verbindung mit Pfeil 10"/>
          <p:cNvCxnSpPr/>
          <p:nvPr/>
        </p:nvCxnSpPr>
        <p:spPr bwMode="auto">
          <a:xfrm>
            <a:off x="4800600" y="51816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feld 11"/>
          <p:cNvSpPr txBox="1"/>
          <p:nvPr/>
        </p:nvSpPr>
        <p:spPr>
          <a:xfrm>
            <a:off x="5105400" y="5562600"/>
            <a:ext cx="510076" cy="276999"/>
          </a:xfrm>
          <a:prstGeom prst="rect">
            <a:avLst/>
          </a:prstGeom>
          <a:noFill/>
        </p:spPr>
        <p:txBody>
          <a:bodyPr wrap="none" rtlCol="0">
            <a:spAutoFit/>
          </a:bodyPr>
          <a:lstStyle/>
          <a:p>
            <a:r>
              <a:rPr lang="de-DE" dirty="0" smtClean="0"/>
              <a:t>Start</a:t>
            </a:r>
            <a:endParaRPr lang="de-DE" dirty="0"/>
          </a:p>
        </p:txBody>
      </p:sp>
      <p:sp>
        <p:nvSpPr>
          <p:cNvPr id="13" name="Textfeld 12"/>
          <p:cNvSpPr txBox="1"/>
          <p:nvPr/>
        </p:nvSpPr>
        <p:spPr>
          <a:xfrm>
            <a:off x="4961299" y="4886608"/>
            <a:ext cx="441146" cy="276999"/>
          </a:xfrm>
          <a:prstGeom prst="rect">
            <a:avLst/>
          </a:prstGeom>
          <a:noFill/>
        </p:spPr>
        <p:txBody>
          <a:bodyPr wrap="none" rtlCol="0">
            <a:spAutoFit/>
          </a:bodyPr>
          <a:lstStyle/>
          <a:p>
            <a:r>
              <a:rPr lang="de-DE" dirty="0" smtClean="0"/>
              <a:t>Zeit</a:t>
            </a:r>
            <a:endParaRPr lang="de-DE" dirty="0"/>
          </a:p>
        </p:txBody>
      </p:sp>
      <p:cxnSp>
        <p:nvCxnSpPr>
          <p:cNvPr id="14" name="Gerade Verbindung mit Pfeil 13"/>
          <p:cNvCxnSpPr/>
          <p:nvPr/>
        </p:nvCxnSpPr>
        <p:spPr bwMode="auto">
          <a:xfrm>
            <a:off x="7391400" y="5943600"/>
            <a:ext cx="457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Textfeld 14"/>
          <p:cNvSpPr txBox="1"/>
          <p:nvPr/>
        </p:nvSpPr>
        <p:spPr>
          <a:xfrm>
            <a:off x="7489242" y="5638800"/>
            <a:ext cx="542136" cy="276999"/>
          </a:xfrm>
          <a:prstGeom prst="rect">
            <a:avLst/>
          </a:prstGeom>
          <a:noFill/>
        </p:spPr>
        <p:txBody>
          <a:bodyPr wrap="none" rtlCol="0">
            <a:spAutoFit/>
          </a:bodyPr>
          <a:lstStyle/>
          <a:p>
            <a:r>
              <a:rPr lang="de-DE" dirty="0" err="1" smtClean="0"/>
              <a:t>Beep</a:t>
            </a:r>
            <a:endParaRPr lang="de-DE" dirty="0"/>
          </a:p>
        </p:txBody>
      </p:sp>
      <p:cxnSp>
        <p:nvCxnSpPr>
          <p:cNvPr id="25" name="Gerade Verbindung mit Pfeil 24"/>
          <p:cNvCxnSpPr/>
          <p:nvPr/>
        </p:nvCxnSpPr>
        <p:spPr bwMode="auto">
          <a:xfrm>
            <a:off x="6629400" y="4648200"/>
            <a:ext cx="0" cy="304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Freihandform 25"/>
          <p:cNvSpPr/>
          <p:nvPr/>
        </p:nvSpPr>
        <p:spPr bwMode="auto">
          <a:xfrm>
            <a:off x="7387628" y="4481465"/>
            <a:ext cx="407547" cy="1158844"/>
          </a:xfrm>
          <a:custGeom>
            <a:avLst/>
            <a:gdLst>
              <a:gd name="connsiteX0" fmla="*/ 0 w 407547"/>
              <a:gd name="connsiteY0" fmla="*/ 1158844 h 1158844"/>
              <a:gd name="connsiteX1" fmla="*/ 407406 w 407547"/>
              <a:gd name="connsiteY1" fmla="*/ 371192 h 1158844"/>
              <a:gd name="connsiteX2" fmla="*/ 36214 w 407547"/>
              <a:gd name="connsiteY2" fmla="*/ 0 h 1158844"/>
            </a:gdLst>
            <a:ahLst/>
            <a:cxnLst>
              <a:cxn ang="0">
                <a:pos x="connsiteX0" y="connsiteY0"/>
              </a:cxn>
              <a:cxn ang="0">
                <a:pos x="connsiteX1" y="connsiteY1"/>
              </a:cxn>
              <a:cxn ang="0">
                <a:pos x="connsiteX2" y="connsiteY2"/>
              </a:cxn>
            </a:cxnLst>
            <a:rect l="l" t="t" r="r" b="b"/>
            <a:pathLst>
              <a:path w="407547" h="1158844">
                <a:moveTo>
                  <a:pt x="0" y="1158844"/>
                </a:moveTo>
                <a:cubicBezTo>
                  <a:pt x="200685" y="861588"/>
                  <a:pt x="401370" y="564333"/>
                  <a:pt x="407406" y="371192"/>
                </a:cubicBezTo>
                <a:cubicBezTo>
                  <a:pt x="413442" y="178051"/>
                  <a:pt x="224828" y="89025"/>
                  <a:pt x="36214" y="0"/>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7" name="Textfeld 26"/>
          <p:cNvSpPr txBox="1"/>
          <p:nvPr/>
        </p:nvSpPr>
        <p:spPr>
          <a:xfrm>
            <a:off x="7348177" y="4191000"/>
            <a:ext cx="824265" cy="276999"/>
          </a:xfrm>
          <a:prstGeom prst="rect">
            <a:avLst/>
          </a:prstGeom>
          <a:noFill/>
        </p:spPr>
        <p:txBody>
          <a:bodyPr wrap="none" rtlCol="0">
            <a:spAutoFit/>
          </a:bodyPr>
          <a:lstStyle/>
          <a:p>
            <a:r>
              <a:rPr lang="de-DE" dirty="0" err="1" smtClean="0"/>
              <a:t>ResetCnt</a:t>
            </a:r>
            <a:endParaRPr lang="de-DE" dirty="0"/>
          </a:p>
        </p:txBody>
      </p:sp>
      <p:sp>
        <p:nvSpPr>
          <p:cNvPr id="4" name="Textfeld 3"/>
          <p:cNvSpPr txBox="1"/>
          <p:nvPr/>
        </p:nvSpPr>
        <p:spPr>
          <a:xfrm>
            <a:off x="533400" y="609600"/>
            <a:ext cx="5561138" cy="6186309"/>
          </a:xfrm>
          <a:prstGeom prst="rect">
            <a:avLst/>
          </a:prstGeom>
          <a:noFill/>
        </p:spPr>
        <p:txBody>
          <a:bodyPr wrap="none" rtlCol="0">
            <a:spAutoFit/>
          </a:bodyPr>
          <a:lstStyle/>
          <a:p>
            <a:pPr algn="l"/>
            <a:r>
              <a:rPr lang="de-DE" dirty="0"/>
              <a:t>Input </a:t>
            </a:r>
            <a:r>
              <a:rPr lang="de-DE" dirty="0" err="1"/>
              <a:t>clk</a:t>
            </a:r>
            <a:r>
              <a:rPr lang="de-DE" dirty="0"/>
              <a:t>, </a:t>
            </a:r>
            <a:r>
              <a:rPr lang="de-DE" dirty="0" err="1"/>
              <a:t>reset</a:t>
            </a:r>
            <a:r>
              <a:rPr lang="de-DE" dirty="0"/>
              <a:t>, </a:t>
            </a:r>
            <a:r>
              <a:rPr lang="de-DE" dirty="0" err="1"/>
              <a:t>start</a:t>
            </a:r>
            <a:r>
              <a:rPr lang="de-DE" dirty="0"/>
              <a:t>, </a:t>
            </a:r>
            <a:r>
              <a:rPr lang="de-DE" dirty="0" err="1"/>
              <a:t>comp</a:t>
            </a:r>
            <a:r>
              <a:rPr lang="de-DE" dirty="0"/>
              <a:t>;</a:t>
            </a:r>
          </a:p>
          <a:p>
            <a:pPr algn="l"/>
            <a:r>
              <a:rPr lang="de-DE" dirty="0"/>
              <a:t>Output </a:t>
            </a:r>
            <a:r>
              <a:rPr lang="de-DE" dirty="0" err="1"/>
              <a:t>resetcounter</a:t>
            </a:r>
            <a:r>
              <a:rPr lang="de-DE" dirty="0"/>
              <a:t>, </a:t>
            </a:r>
            <a:r>
              <a:rPr lang="de-DE" dirty="0" err="1"/>
              <a:t>beep</a:t>
            </a:r>
            <a:r>
              <a:rPr lang="de-DE" dirty="0" smtClean="0"/>
              <a:t>;</a:t>
            </a:r>
          </a:p>
          <a:p>
            <a:pPr algn="l"/>
            <a:endParaRPr lang="de-DE" dirty="0"/>
          </a:p>
          <a:p>
            <a:pPr algn="l"/>
            <a:r>
              <a:rPr lang="de-DE" dirty="0"/>
              <a:t>Reg [1:0] State</a:t>
            </a:r>
            <a:r>
              <a:rPr lang="de-DE" dirty="0" smtClean="0"/>
              <a:t>;</a:t>
            </a:r>
          </a:p>
          <a:p>
            <a:pPr algn="l"/>
            <a:endParaRPr lang="de-DE" dirty="0"/>
          </a:p>
          <a:p>
            <a:pPr algn="l"/>
            <a:r>
              <a:rPr lang="de-DE" dirty="0"/>
              <a:t>Parameter IDLE = 2‘b00, RESETCNT = 2‘b01, COUNT = 2’b11, STOP = 2’b10</a:t>
            </a:r>
            <a:r>
              <a:rPr lang="de-DE" dirty="0" smtClean="0"/>
              <a:t>;</a:t>
            </a:r>
          </a:p>
          <a:p>
            <a:pPr algn="l"/>
            <a:endParaRPr lang="de-DE" dirty="0"/>
          </a:p>
          <a:p>
            <a:pPr algn="l"/>
            <a:r>
              <a:rPr lang="de-DE" dirty="0" err="1"/>
              <a:t>Assign</a:t>
            </a:r>
            <a:r>
              <a:rPr lang="de-DE" dirty="0"/>
              <a:t> </a:t>
            </a:r>
            <a:r>
              <a:rPr lang="de-DE" dirty="0" err="1"/>
              <a:t>resetcounter</a:t>
            </a:r>
            <a:r>
              <a:rPr lang="de-DE" dirty="0"/>
              <a:t> = (State == RESETCNT);</a:t>
            </a:r>
          </a:p>
          <a:p>
            <a:pPr algn="l"/>
            <a:r>
              <a:rPr lang="de-DE" dirty="0" err="1"/>
              <a:t>Assign</a:t>
            </a:r>
            <a:r>
              <a:rPr lang="de-DE" dirty="0"/>
              <a:t> </a:t>
            </a:r>
            <a:r>
              <a:rPr lang="de-DE" dirty="0" err="1"/>
              <a:t>beep</a:t>
            </a:r>
            <a:r>
              <a:rPr lang="de-DE" dirty="0"/>
              <a:t> = (State == STOP</a:t>
            </a:r>
            <a:r>
              <a:rPr lang="de-DE" dirty="0" smtClean="0"/>
              <a:t>);</a:t>
            </a:r>
          </a:p>
          <a:p>
            <a:pPr algn="l"/>
            <a:endParaRPr lang="de-DE" dirty="0"/>
          </a:p>
          <a:p>
            <a:pPr algn="l"/>
            <a:r>
              <a:rPr lang="de-DE" dirty="0" err="1"/>
              <a:t>Always</a:t>
            </a:r>
            <a:r>
              <a:rPr lang="de-DE" dirty="0"/>
              <a:t> @ (</a:t>
            </a:r>
            <a:r>
              <a:rPr lang="de-DE" dirty="0" err="1"/>
              <a:t>posedge</a:t>
            </a:r>
            <a:r>
              <a:rPr lang="de-DE" dirty="0"/>
              <a:t> </a:t>
            </a:r>
            <a:r>
              <a:rPr lang="de-DE" dirty="0" err="1"/>
              <a:t>clk</a:t>
            </a:r>
            <a:r>
              <a:rPr lang="de-DE" dirty="0"/>
              <a:t> </a:t>
            </a:r>
            <a:r>
              <a:rPr lang="de-DE" dirty="0" err="1"/>
              <a:t>or</a:t>
            </a:r>
            <a:r>
              <a:rPr lang="de-DE" dirty="0"/>
              <a:t> </a:t>
            </a:r>
            <a:r>
              <a:rPr lang="de-DE" dirty="0" err="1"/>
              <a:t>posedge</a:t>
            </a:r>
            <a:r>
              <a:rPr lang="de-DE" dirty="0"/>
              <a:t> </a:t>
            </a:r>
            <a:r>
              <a:rPr lang="de-DE" dirty="0" err="1"/>
              <a:t>reset</a:t>
            </a:r>
            <a:r>
              <a:rPr lang="de-DE" dirty="0"/>
              <a:t>) Begin </a:t>
            </a:r>
          </a:p>
          <a:p>
            <a:pPr lvl="1" algn="l"/>
            <a:r>
              <a:rPr lang="de-DE" dirty="0" err="1"/>
              <a:t>If</a:t>
            </a:r>
            <a:r>
              <a:rPr lang="de-DE" dirty="0"/>
              <a:t> (</a:t>
            </a:r>
            <a:r>
              <a:rPr lang="de-DE" dirty="0" err="1"/>
              <a:t>reset</a:t>
            </a:r>
            <a:r>
              <a:rPr lang="de-DE" dirty="0"/>
              <a:t>) State &lt;= IDLE;</a:t>
            </a:r>
          </a:p>
          <a:p>
            <a:pPr lvl="1" algn="l"/>
            <a:r>
              <a:rPr lang="de-DE" dirty="0"/>
              <a:t>Else </a:t>
            </a:r>
            <a:r>
              <a:rPr lang="de-DE" dirty="0" err="1"/>
              <a:t>begin</a:t>
            </a:r>
            <a:endParaRPr lang="de-DE" dirty="0"/>
          </a:p>
          <a:p>
            <a:pPr lvl="2" algn="l"/>
            <a:r>
              <a:rPr lang="de-DE" dirty="0"/>
              <a:t>Case (State)</a:t>
            </a:r>
          </a:p>
          <a:p>
            <a:pPr lvl="3" algn="l"/>
            <a:r>
              <a:rPr lang="de-DE" dirty="0"/>
              <a:t>IDLE: </a:t>
            </a:r>
            <a:r>
              <a:rPr lang="de-DE" dirty="0" err="1"/>
              <a:t>begin</a:t>
            </a:r>
            <a:endParaRPr lang="de-DE" dirty="0"/>
          </a:p>
          <a:p>
            <a:pPr lvl="3" algn="l"/>
            <a:r>
              <a:rPr lang="de-DE" dirty="0" err="1"/>
              <a:t>If</a:t>
            </a:r>
            <a:r>
              <a:rPr lang="de-DE" dirty="0"/>
              <a:t> (Start) State &lt;= RESETCNT;</a:t>
            </a:r>
          </a:p>
          <a:p>
            <a:pPr lvl="3" algn="l"/>
            <a:r>
              <a:rPr lang="de-DE" dirty="0"/>
              <a:t>//!Else State &lt;= IDLE;</a:t>
            </a:r>
          </a:p>
          <a:p>
            <a:pPr lvl="3" algn="l"/>
            <a:r>
              <a:rPr lang="de-DE" dirty="0"/>
              <a:t>End</a:t>
            </a:r>
          </a:p>
          <a:p>
            <a:pPr lvl="3" algn="l"/>
            <a:r>
              <a:rPr lang="de-DE" dirty="0"/>
              <a:t>RESETCNT: </a:t>
            </a:r>
            <a:r>
              <a:rPr lang="de-DE" dirty="0" err="1"/>
              <a:t>begin</a:t>
            </a:r>
            <a:endParaRPr lang="de-DE" dirty="0"/>
          </a:p>
          <a:p>
            <a:pPr lvl="3" algn="l"/>
            <a:r>
              <a:rPr lang="de-DE" dirty="0"/>
              <a:t>State &lt;= COUNT;</a:t>
            </a:r>
          </a:p>
          <a:p>
            <a:pPr lvl="3" algn="l"/>
            <a:r>
              <a:rPr lang="de-DE" dirty="0"/>
              <a:t>//Counter &lt;= 0</a:t>
            </a:r>
            <a:r>
              <a:rPr lang="de-DE" dirty="0" smtClean="0"/>
              <a:t>;</a:t>
            </a:r>
            <a:r>
              <a:rPr lang="de-DE" dirty="0"/>
              <a:t> </a:t>
            </a:r>
          </a:p>
          <a:p>
            <a:pPr lvl="3" algn="l"/>
            <a:r>
              <a:rPr lang="de-DE" dirty="0"/>
              <a:t>End</a:t>
            </a:r>
          </a:p>
          <a:p>
            <a:pPr lvl="3" algn="l"/>
            <a:r>
              <a:rPr lang="de-DE" b="1" dirty="0"/>
              <a:t>COUNT: </a:t>
            </a:r>
            <a:r>
              <a:rPr lang="de-DE" b="1" dirty="0" err="1"/>
              <a:t>begin</a:t>
            </a:r>
            <a:endParaRPr lang="de-DE" b="1" dirty="0"/>
          </a:p>
          <a:p>
            <a:pPr lvl="3" algn="l"/>
            <a:r>
              <a:rPr lang="de-DE" b="1" dirty="0"/>
              <a:t>//Counter &lt;= Counter + 1;</a:t>
            </a:r>
          </a:p>
          <a:p>
            <a:pPr lvl="3" algn="l"/>
            <a:r>
              <a:rPr lang="de-DE" b="1" dirty="0" err="1"/>
              <a:t>If</a:t>
            </a:r>
            <a:r>
              <a:rPr lang="de-DE" b="1" dirty="0"/>
              <a:t> (</a:t>
            </a:r>
            <a:r>
              <a:rPr lang="de-DE" b="1" dirty="0" err="1"/>
              <a:t>comp</a:t>
            </a:r>
            <a:r>
              <a:rPr lang="de-DE" b="1" dirty="0"/>
              <a:t>) State &lt;= STOP;</a:t>
            </a:r>
          </a:p>
          <a:p>
            <a:pPr lvl="3" algn="l"/>
            <a:r>
              <a:rPr lang="de-DE" b="1" dirty="0"/>
              <a:t>End</a:t>
            </a:r>
          </a:p>
          <a:p>
            <a:pPr lvl="3" algn="l"/>
            <a:r>
              <a:rPr lang="de-DE" dirty="0"/>
              <a:t>STOP: </a:t>
            </a:r>
            <a:r>
              <a:rPr lang="de-DE" dirty="0" err="1"/>
              <a:t>begin</a:t>
            </a:r>
            <a:endParaRPr lang="de-DE" dirty="0"/>
          </a:p>
          <a:p>
            <a:pPr lvl="3" algn="l"/>
            <a:r>
              <a:rPr lang="de-DE" dirty="0"/>
              <a:t>State &lt;= IDLE;</a:t>
            </a:r>
          </a:p>
          <a:p>
            <a:pPr lvl="3" algn="l"/>
            <a:r>
              <a:rPr lang="de-DE" dirty="0"/>
              <a:t>End</a:t>
            </a:r>
          </a:p>
          <a:p>
            <a:pPr lvl="2" algn="l"/>
            <a:r>
              <a:rPr lang="de-DE" dirty="0" err="1"/>
              <a:t>Endcase</a:t>
            </a:r>
            <a:endParaRPr lang="de-DE" dirty="0"/>
          </a:p>
          <a:p>
            <a:pPr lvl="1" algn="l"/>
            <a:r>
              <a:rPr lang="de-DE" dirty="0"/>
              <a:t>End//not </a:t>
            </a:r>
            <a:r>
              <a:rPr lang="de-DE" dirty="0" err="1"/>
              <a:t>reset</a:t>
            </a:r>
            <a:endParaRPr lang="de-DE" dirty="0"/>
          </a:p>
          <a:p>
            <a:pPr algn="l"/>
            <a:r>
              <a:rPr lang="de-DE" dirty="0"/>
              <a:t>End//</a:t>
            </a:r>
            <a:r>
              <a:rPr lang="de-DE" dirty="0" err="1"/>
              <a:t>always</a:t>
            </a:r>
            <a:endParaRPr lang="de-DE" dirty="0"/>
          </a:p>
          <a:p>
            <a:pPr algn="l"/>
            <a:endParaRPr lang="de-DE" dirty="0"/>
          </a:p>
        </p:txBody>
      </p:sp>
      <p:sp>
        <p:nvSpPr>
          <p:cNvPr id="16" name="Ellipse 15"/>
          <p:cNvSpPr/>
          <p:nvPr/>
        </p:nvSpPr>
        <p:spPr bwMode="auto">
          <a:xfrm>
            <a:off x="7086600" y="1143000"/>
            <a:ext cx="9144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IDLE</a:t>
            </a:r>
          </a:p>
        </p:txBody>
      </p:sp>
      <p:sp>
        <p:nvSpPr>
          <p:cNvPr id="28" name="Ellipse 27"/>
          <p:cNvSpPr/>
          <p:nvPr/>
        </p:nvSpPr>
        <p:spPr bwMode="auto">
          <a:xfrm>
            <a:off x="7086600" y="1752600"/>
            <a:ext cx="15240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RESETCNT</a:t>
            </a:r>
          </a:p>
        </p:txBody>
      </p:sp>
      <p:sp>
        <p:nvSpPr>
          <p:cNvPr id="29" name="Ellipse 28"/>
          <p:cNvSpPr/>
          <p:nvPr/>
        </p:nvSpPr>
        <p:spPr bwMode="auto">
          <a:xfrm>
            <a:off x="7086600" y="2438400"/>
            <a:ext cx="1295400" cy="381000"/>
          </a:xfrm>
          <a:prstGeom prst="ellipse">
            <a:avLst/>
          </a:prstGeom>
          <a:solidFill>
            <a:schemeClr val="accent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COUNT</a:t>
            </a:r>
          </a:p>
        </p:txBody>
      </p:sp>
      <p:sp>
        <p:nvSpPr>
          <p:cNvPr id="30" name="Ellipse 29"/>
          <p:cNvSpPr/>
          <p:nvPr/>
        </p:nvSpPr>
        <p:spPr bwMode="auto">
          <a:xfrm>
            <a:off x="7086600" y="3048000"/>
            <a:ext cx="12954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STOP</a:t>
            </a:r>
          </a:p>
        </p:txBody>
      </p:sp>
      <p:cxnSp>
        <p:nvCxnSpPr>
          <p:cNvPr id="18" name="Gerade Verbindung mit Pfeil 17"/>
          <p:cNvCxnSpPr>
            <a:endCxn id="28" idx="0"/>
          </p:cNvCxnSpPr>
          <p:nvPr/>
        </p:nvCxnSpPr>
        <p:spPr bwMode="auto">
          <a:xfrm>
            <a:off x="7696200" y="1524000"/>
            <a:ext cx="1524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Textfeld 19"/>
          <p:cNvSpPr txBox="1"/>
          <p:nvPr/>
        </p:nvSpPr>
        <p:spPr>
          <a:xfrm>
            <a:off x="7783679" y="1447800"/>
            <a:ext cx="639920" cy="276999"/>
          </a:xfrm>
          <a:prstGeom prst="rect">
            <a:avLst/>
          </a:prstGeom>
          <a:noFill/>
        </p:spPr>
        <p:txBody>
          <a:bodyPr wrap="none" rtlCol="0">
            <a:spAutoFit/>
          </a:bodyPr>
          <a:lstStyle/>
          <a:p>
            <a:r>
              <a:rPr lang="de-DE" dirty="0" err="1" smtClean="0"/>
              <a:t>If</a:t>
            </a:r>
            <a:r>
              <a:rPr lang="de-DE" dirty="0" smtClean="0"/>
              <a:t> Start</a:t>
            </a:r>
            <a:endParaRPr lang="de-DE" dirty="0"/>
          </a:p>
        </p:txBody>
      </p:sp>
      <p:cxnSp>
        <p:nvCxnSpPr>
          <p:cNvPr id="22" name="Gerade Verbindung mit Pfeil 21"/>
          <p:cNvCxnSpPr>
            <a:stCxn id="28" idx="4"/>
            <a:endCxn id="29" idx="0"/>
          </p:cNvCxnSpPr>
          <p:nvPr/>
        </p:nvCxnSpPr>
        <p:spPr bwMode="auto">
          <a:xfrm flipH="1">
            <a:off x="7734300" y="2133600"/>
            <a:ext cx="114300" cy="304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mit Pfeil 31"/>
          <p:cNvCxnSpPr>
            <a:endCxn id="30" idx="0"/>
          </p:cNvCxnSpPr>
          <p:nvPr/>
        </p:nvCxnSpPr>
        <p:spPr bwMode="auto">
          <a:xfrm flipH="1">
            <a:off x="7734300" y="28194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Textfeld 33"/>
          <p:cNvSpPr txBox="1"/>
          <p:nvPr/>
        </p:nvSpPr>
        <p:spPr>
          <a:xfrm>
            <a:off x="7883123" y="2819400"/>
            <a:ext cx="723276" cy="276999"/>
          </a:xfrm>
          <a:prstGeom prst="rect">
            <a:avLst/>
          </a:prstGeom>
          <a:noFill/>
        </p:spPr>
        <p:txBody>
          <a:bodyPr wrap="none" rtlCol="0">
            <a:spAutoFit/>
          </a:bodyPr>
          <a:lstStyle/>
          <a:p>
            <a:r>
              <a:rPr lang="de-DE" dirty="0" err="1" smtClean="0"/>
              <a:t>If</a:t>
            </a:r>
            <a:r>
              <a:rPr lang="de-DE" dirty="0" smtClean="0"/>
              <a:t> </a:t>
            </a:r>
            <a:r>
              <a:rPr lang="de-DE" dirty="0" err="1" smtClean="0"/>
              <a:t>Comp</a:t>
            </a:r>
            <a:endParaRPr lang="de-DE" dirty="0"/>
          </a:p>
        </p:txBody>
      </p:sp>
      <p:sp>
        <p:nvSpPr>
          <p:cNvPr id="35" name="Textfeld 34"/>
          <p:cNvSpPr txBox="1"/>
          <p:nvPr/>
        </p:nvSpPr>
        <p:spPr>
          <a:xfrm>
            <a:off x="6625392" y="4648200"/>
            <a:ext cx="593432" cy="276999"/>
          </a:xfrm>
          <a:prstGeom prst="rect">
            <a:avLst/>
          </a:prstGeom>
          <a:noFill/>
        </p:spPr>
        <p:txBody>
          <a:bodyPr wrap="none" rtlCol="0">
            <a:spAutoFit/>
          </a:bodyPr>
          <a:lstStyle/>
          <a:p>
            <a:r>
              <a:rPr lang="de-DE" dirty="0" err="1" smtClean="0"/>
              <a:t>Comp</a:t>
            </a:r>
            <a:endParaRPr lang="de-DE" dirty="0"/>
          </a:p>
        </p:txBody>
      </p:sp>
      <p:sp>
        <p:nvSpPr>
          <p:cNvPr id="14336" name="Freihandform 14335"/>
          <p:cNvSpPr/>
          <p:nvPr/>
        </p:nvSpPr>
        <p:spPr bwMode="auto">
          <a:xfrm>
            <a:off x="6482025" y="1466661"/>
            <a:ext cx="987084" cy="2294156"/>
          </a:xfrm>
          <a:custGeom>
            <a:avLst/>
            <a:gdLst>
              <a:gd name="connsiteX0" fmla="*/ 987084 w 987084"/>
              <a:gd name="connsiteY0" fmla="*/ 2000816 h 2294156"/>
              <a:gd name="connsiteX1" fmla="*/ 570625 w 987084"/>
              <a:gd name="connsiteY1" fmla="*/ 2227153 h 2294156"/>
              <a:gd name="connsiteX2" fmla="*/ 256 w 987084"/>
              <a:gd name="connsiteY2" fmla="*/ 950614 h 2294156"/>
              <a:gd name="connsiteX3" fmla="*/ 643052 w 987084"/>
              <a:gd name="connsiteY3" fmla="*/ 0 h 2294156"/>
            </a:gdLst>
            <a:ahLst/>
            <a:cxnLst>
              <a:cxn ang="0">
                <a:pos x="connsiteX0" y="connsiteY0"/>
              </a:cxn>
              <a:cxn ang="0">
                <a:pos x="connsiteX1" y="connsiteY1"/>
              </a:cxn>
              <a:cxn ang="0">
                <a:pos x="connsiteX2" y="connsiteY2"/>
              </a:cxn>
              <a:cxn ang="0">
                <a:pos x="connsiteX3" y="connsiteY3"/>
              </a:cxn>
            </a:cxnLst>
            <a:rect l="l" t="t" r="r" b="b"/>
            <a:pathLst>
              <a:path w="987084" h="2294156">
                <a:moveTo>
                  <a:pt x="987084" y="2000816"/>
                </a:moveTo>
                <a:cubicBezTo>
                  <a:pt x="861090" y="2201501"/>
                  <a:pt x="735096" y="2402187"/>
                  <a:pt x="570625" y="2227153"/>
                </a:cubicBezTo>
                <a:cubicBezTo>
                  <a:pt x="406154" y="2052119"/>
                  <a:pt x="-11815" y="1321806"/>
                  <a:pt x="256" y="950614"/>
                </a:cubicBezTo>
                <a:cubicBezTo>
                  <a:pt x="12327" y="579422"/>
                  <a:pt x="327689" y="289711"/>
                  <a:pt x="643052" y="0"/>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4339" name="Gerade Verbindung mit Pfeil 14338"/>
          <p:cNvCxnSpPr/>
          <p:nvPr/>
        </p:nvCxnSpPr>
        <p:spPr bwMode="auto">
          <a:xfrm>
            <a:off x="8686800" y="19050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Gerade Verbindung mit Pfeil 38"/>
          <p:cNvCxnSpPr/>
          <p:nvPr/>
        </p:nvCxnSpPr>
        <p:spPr bwMode="auto">
          <a:xfrm>
            <a:off x="8534400" y="32766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340" name="Textfeld 14339"/>
          <p:cNvSpPr txBox="1"/>
          <p:nvPr/>
        </p:nvSpPr>
        <p:spPr>
          <a:xfrm>
            <a:off x="4861836" y="3352800"/>
            <a:ext cx="824265" cy="276999"/>
          </a:xfrm>
          <a:prstGeom prst="rect">
            <a:avLst/>
          </a:prstGeom>
          <a:noFill/>
        </p:spPr>
        <p:txBody>
          <a:bodyPr wrap="none" rtlCol="0">
            <a:spAutoFit/>
          </a:bodyPr>
          <a:lstStyle/>
          <a:p>
            <a:r>
              <a:rPr lang="de-DE" dirty="0" err="1" smtClean="0"/>
              <a:t>ResetCnt</a:t>
            </a:r>
            <a:endParaRPr lang="de-DE" dirty="0"/>
          </a:p>
        </p:txBody>
      </p:sp>
      <p:cxnSp>
        <p:nvCxnSpPr>
          <p:cNvPr id="41" name="Gerade Verbindung mit Pfeil 40"/>
          <p:cNvCxnSpPr/>
          <p:nvPr/>
        </p:nvCxnSpPr>
        <p:spPr bwMode="auto">
          <a:xfrm>
            <a:off x="4800600" y="60960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 name="Textfeld 41"/>
          <p:cNvSpPr txBox="1"/>
          <p:nvPr/>
        </p:nvSpPr>
        <p:spPr>
          <a:xfrm>
            <a:off x="4904738" y="5867400"/>
            <a:ext cx="911404" cy="276999"/>
          </a:xfrm>
          <a:prstGeom prst="rect">
            <a:avLst/>
          </a:prstGeom>
          <a:noFill/>
        </p:spPr>
        <p:txBody>
          <a:bodyPr wrap="none" rtlCol="0">
            <a:spAutoFit/>
          </a:bodyPr>
          <a:lstStyle/>
          <a:p>
            <a:r>
              <a:rPr lang="de-DE" dirty="0" smtClean="0"/>
              <a:t>Takt/</a:t>
            </a:r>
            <a:r>
              <a:rPr lang="de-DE" dirty="0" err="1" smtClean="0"/>
              <a:t>Reset</a:t>
            </a:r>
            <a:endParaRPr lang="de-DE" dirty="0"/>
          </a:p>
        </p:txBody>
      </p:sp>
      <p:sp>
        <p:nvSpPr>
          <p:cNvPr id="43" name="Textfeld 42"/>
          <p:cNvSpPr txBox="1"/>
          <p:nvPr/>
        </p:nvSpPr>
        <p:spPr>
          <a:xfrm>
            <a:off x="8382000" y="1600200"/>
            <a:ext cx="824265" cy="276999"/>
          </a:xfrm>
          <a:prstGeom prst="rect">
            <a:avLst/>
          </a:prstGeom>
          <a:noFill/>
        </p:spPr>
        <p:txBody>
          <a:bodyPr wrap="none" rtlCol="0">
            <a:spAutoFit/>
          </a:bodyPr>
          <a:lstStyle/>
          <a:p>
            <a:r>
              <a:rPr lang="de-DE" dirty="0" err="1" smtClean="0"/>
              <a:t>ResetCnt</a:t>
            </a:r>
            <a:endParaRPr lang="de-DE" dirty="0"/>
          </a:p>
        </p:txBody>
      </p:sp>
      <p:sp>
        <p:nvSpPr>
          <p:cNvPr id="44" name="Textfeld 43"/>
          <p:cNvSpPr txBox="1"/>
          <p:nvPr/>
        </p:nvSpPr>
        <p:spPr>
          <a:xfrm>
            <a:off x="8458200" y="2971800"/>
            <a:ext cx="542136" cy="276999"/>
          </a:xfrm>
          <a:prstGeom prst="rect">
            <a:avLst/>
          </a:prstGeom>
          <a:noFill/>
        </p:spPr>
        <p:txBody>
          <a:bodyPr wrap="none" rtlCol="0">
            <a:spAutoFit/>
          </a:bodyPr>
          <a:lstStyle/>
          <a:p>
            <a:r>
              <a:rPr lang="de-DE" dirty="0" err="1" smtClean="0"/>
              <a:t>Beep</a:t>
            </a:r>
            <a:endParaRPr lang="de-DE" dirty="0"/>
          </a:p>
        </p:txBody>
      </p:sp>
      <p:sp>
        <p:nvSpPr>
          <p:cNvPr id="45" name="Textfeld 44"/>
          <p:cNvSpPr txBox="1"/>
          <p:nvPr/>
        </p:nvSpPr>
        <p:spPr>
          <a:xfrm>
            <a:off x="7772400" y="2133600"/>
            <a:ext cx="413896" cy="276999"/>
          </a:xfrm>
          <a:prstGeom prst="rect">
            <a:avLst/>
          </a:prstGeom>
          <a:noFill/>
        </p:spPr>
        <p:txBody>
          <a:bodyPr wrap="none" rtlCol="0">
            <a:spAutoFit/>
          </a:bodyPr>
          <a:lstStyle/>
          <a:p>
            <a:r>
              <a:rPr lang="de-DE" dirty="0" err="1" smtClean="0"/>
              <a:t>alw</a:t>
            </a:r>
            <a:endParaRPr lang="de-DE" dirty="0"/>
          </a:p>
        </p:txBody>
      </p:sp>
      <p:sp>
        <p:nvSpPr>
          <p:cNvPr id="46" name="Textfeld 45"/>
          <p:cNvSpPr txBox="1"/>
          <p:nvPr/>
        </p:nvSpPr>
        <p:spPr>
          <a:xfrm>
            <a:off x="7391400" y="3429000"/>
            <a:ext cx="413896" cy="276999"/>
          </a:xfrm>
          <a:prstGeom prst="rect">
            <a:avLst/>
          </a:prstGeom>
          <a:noFill/>
        </p:spPr>
        <p:txBody>
          <a:bodyPr wrap="none" rtlCol="0">
            <a:spAutoFit/>
          </a:bodyPr>
          <a:lstStyle/>
          <a:p>
            <a:r>
              <a:rPr lang="de-DE" dirty="0" err="1" smtClean="0"/>
              <a:t>alw</a:t>
            </a:r>
            <a:endParaRPr lang="de-DE" dirty="0"/>
          </a:p>
        </p:txBody>
      </p:sp>
    </p:spTree>
    <p:extLst>
      <p:ext uri="{BB962C8B-B14F-4D97-AF65-F5344CB8AC3E}">
        <p14:creationId xmlns:p14="http://schemas.microsoft.com/office/powerpoint/2010/main" val="4157553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73</a:t>
            </a:fld>
            <a:endParaRPr lang="de-DE" altLang="de-DE"/>
          </a:p>
        </p:txBody>
      </p:sp>
      <p:sp>
        <p:nvSpPr>
          <p:cNvPr id="5" name="Rechteck 4"/>
          <p:cNvSpPr/>
          <p:nvPr/>
        </p:nvSpPr>
        <p:spPr bwMode="auto">
          <a:xfrm>
            <a:off x="5867400" y="3810000"/>
            <a:ext cx="2286000" cy="2514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6" name="Rechteck 5"/>
          <p:cNvSpPr/>
          <p:nvPr/>
        </p:nvSpPr>
        <p:spPr bwMode="auto">
          <a:xfrm>
            <a:off x="5943600" y="5638800"/>
            <a:ext cx="1447800" cy="609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Zustandsautomat</a:t>
            </a:r>
          </a:p>
        </p:txBody>
      </p:sp>
      <p:sp>
        <p:nvSpPr>
          <p:cNvPr id="7" name="Rechteck 6"/>
          <p:cNvSpPr/>
          <p:nvPr/>
        </p:nvSpPr>
        <p:spPr bwMode="auto">
          <a:xfrm>
            <a:off x="5943600" y="4191000"/>
            <a:ext cx="1471982" cy="4572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Zähler</a:t>
            </a:r>
          </a:p>
        </p:txBody>
      </p:sp>
      <p:sp>
        <p:nvSpPr>
          <p:cNvPr id="8" name="Rechteck 7"/>
          <p:cNvSpPr/>
          <p:nvPr/>
        </p:nvSpPr>
        <p:spPr bwMode="auto">
          <a:xfrm>
            <a:off x="5943600" y="4953000"/>
            <a:ext cx="1471982" cy="4572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Komparator</a:t>
            </a:r>
          </a:p>
        </p:txBody>
      </p:sp>
      <p:cxnSp>
        <p:nvCxnSpPr>
          <p:cNvPr id="10" name="Gerade Verbindung mit Pfeil 9"/>
          <p:cNvCxnSpPr/>
          <p:nvPr/>
        </p:nvCxnSpPr>
        <p:spPr bwMode="auto">
          <a:xfrm>
            <a:off x="4800600" y="57912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Gerade Verbindung mit Pfeil 10"/>
          <p:cNvCxnSpPr/>
          <p:nvPr/>
        </p:nvCxnSpPr>
        <p:spPr bwMode="auto">
          <a:xfrm>
            <a:off x="4800600" y="51816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feld 11"/>
          <p:cNvSpPr txBox="1"/>
          <p:nvPr/>
        </p:nvSpPr>
        <p:spPr>
          <a:xfrm>
            <a:off x="5105400" y="5562600"/>
            <a:ext cx="510076" cy="276999"/>
          </a:xfrm>
          <a:prstGeom prst="rect">
            <a:avLst/>
          </a:prstGeom>
          <a:noFill/>
        </p:spPr>
        <p:txBody>
          <a:bodyPr wrap="none" rtlCol="0">
            <a:spAutoFit/>
          </a:bodyPr>
          <a:lstStyle/>
          <a:p>
            <a:r>
              <a:rPr lang="de-DE" dirty="0" smtClean="0"/>
              <a:t>Start</a:t>
            </a:r>
            <a:endParaRPr lang="de-DE" dirty="0"/>
          </a:p>
        </p:txBody>
      </p:sp>
      <p:sp>
        <p:nvSpPr>
          <p:cNvPr id="13" name="Textfeld 12"/>
          <p:cNvSpPr txBox="1"/>
          <p:nvPr/>
        </p:nvSpPr>
        <p:spPr>
          <a:xfrm>
            <a:off x="4961299" y="4886608"/>
            <a:ext cx="441146" cy="276999"/>
          </a:xfrm>
          <a:prstGeom prst="rect">
            <a:avLst/>
          </a:prstGeom>
          <a:noFill/>
        </p:spPr>
        <p:txBody>
          <a:bodyPr wrap="none" rtlCol="0">
            <a:spAutoFit/>
          </a:bodyPr>
          <a:lstStyle/>
          <a:p>
            <a:r>
              <a:rPr lang="de-DE" dirty="0" smtClean="0"/>
              <a:t>Zeit</a:t>
            </a:r>
            <a:endParaRPr lang="de-DE" dirty="0"/>
          </a:p>
        </p:txBody>
      </p:sp>
      <p:cxnSp>
        <p:nvCxnSpPr>
          <p:cNvPr id="14" name="Gerade Verbindung mit Pfeil 13"/>
          <p:cNvCxnSpPr/>
          <p:nvPr/>
        </p:nvCxnSpPr>
        <p:spPr bwMode="auto">
          <a:xfrm>
            <a:off x="7391400" y="5943600"/>
            <a:ext cx="457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Textfeld 14"/>
          <p:cNvSpPr txBox="1"/>
          <p:nvPr/>
        </p:nvSpPr>
        <p:spPr>
          <a:xfrm>
            <a:off x="7489242" y="5638800"/>
            <a:ext cx="542136" cy="276999"/>
          </a:xfrm>
          <a:prstGeom prst="rect">
            <a:avLst/>
          </a:prstGeom>
          <a:noFill/>
        </p:spPr>
        <p:txBody>
          <a:bodyPr wrap="none" rtlCol="0">
            <a:spAutoFit/>
          </a:bodyPr>
          <a:lstStyle/>
          <a:p>
            <a:r>
              <a:rPr lang="de-DE" dirty="0" err="1" smtClean="0"/>
              <a:t>Beep</a:t>
            </a:r>
            <a:endParaRPr lang="de-DE" dirty="0"/>
          </a:p>
        </p:txBody>
      </p:sp>
      <p:cxnSp>
        <p:nvCxnSpPr>
          <p:cNvPr id="25" name="Gerade Verbindung mit Pfeil 24"/>
          <p:cNvCxnSpPr/>
          <p:nvPr/>
        </p:nvCxnSpPr>
        <p:spPr bwMode="auto">
          <a:xfrm>
            <a:off x="6629400" y="4648200"/>
            <a:ext cx="0" cy="304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Freihandform 25"/>
          <p:cNvSpPr/>
          <p:nvPr/>
        </p:nvSpPr>
        <p:spPr bwMode="auto">
          <a:xfrm>
            <a:off x="7387628" y="4481465"/>
            <a:ext cx="407547" cy="1158844"/>
          </a:xfrm>
          <a:custGeom>
            <a:avLst/>
            <a:gdLst>
              <a:gd name="connsiteX0" fmla="*/ 0 w 407547"/>
              <a:gd name="connsiteY0" fmla="*/ 1158844 h 1158844"/>
              <a:gd name="connsiteX1" fmla="*/ 407406 w 407547"/>
              <a:gd name="connsiteY1" fmla="*/ 371192 h 1158844"/>
              <a:gd name="connsiteX2" fmla="*/ 36214 w 407547"/>
              <a:gd name="connsiteY2" fmla="*/ 0 h 1158844"/>
            </a:gdLst>
            <a:ahLst/>
            <a:cxnLst>
              <a:cxn ang="0">
                <a:pos x="connsiteX0" y="connsiteY0"/>
              </a:cxn>
              <a:cxn ang="0">
                <a:pos x="connsiteX1" y="connsiteY1"/>
              </a:cxn>
              <a:cxn ang="0">
                <a:pos x="connsiteX2" y="connsiteY2"/>
              </a:cxn>
            </a:cxnLst>
            <a:rect l="l" t="t" r="r" b="b"/>
            <a:pathLst>
              <a:path w="407547" h="1158844">
                <a:moveTo>
                  <a:pt x="0" y="1158844"/>
                </a:moveTo>
                <a:cubicBezTo>
                  <a:pt x="200685" y="861588"/>
                  <a:pt x="401370" y="564333"/>
                  <a:pt x="407406" y="371192"/>
                </a:cubicBezTo>
                <a:cubicBezTo>
                  <a:pt x="413442" y="178051"/>
                  <a:pt x="224828" y="89025"/>
                  <a:pt x="36214" y="0"/>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7" name="Textfeld 26"/>
          <p:cNvSpPr txBox="1"/>
          <p:nvPr/>
        </p:nvSpPr>
        <p:spPr>
          <a:xfrm>
            <a:off x="7348177" y="4191000"/>
            <a:ext cx="824265" cy="276999"/>
          </a:xfrm>
          <a:prstGeom prst="rect">
            <a:avLst/>
          </a:prstGeom>
          <a:noFill/>
        </p:spPr>
        <p:txBody>
          <a:bodyPr wrap="none" rtlCol="0">
            <a:spAutoFit/>
          </a:bodyPr>
          <a:lstStyle/>
          <a:p>
            <a:r>
              <a:rPr lang="de-DE" dirty="0" err="1" smtClean="0"/>
              <a:t>ResetCnt</a:t>
            </a:r>
            <a:endParaRPr lang="de-DE" dirty="0"/>
          </a:p>
        </p:txBody>
      </p:sp>
      <p:sp>
        <p:nvSpPr>
          <p:cNvPr id="4" name="Textfeld 3"/>
          <p:cNvSpPr txBox="1"/>
          <p:nvPr/>
        </p:nvSpPr>
        <p:spPr>
          <a:xfrm>
            <a:off x="533400" y="609600"/>
            <a:ext cx="5561138" cy="6186309"/>
          </a:xfrm>
          <a:prstGeom prst="rect">
            <a:avLst/>
          </a:prstGeom>
          <a:noFill/>
        </p:spPr>
        <p:txBody>
          <a:bodyPr wrap="none" rtlCol="0">
            <a:spAutoFit/>
          </a:bodyPr>
          <a:lstStyle/>
          <a:p>
            <a:pPr algn="l"/>
            <a:r>
              <a:rPr lang="de-DE" dirty="0"/>
              <a:t>Input </a:t>
            </a:r>
            <a:r>
              <a:rPr lang="de-DE" dirty="0" err="1"/>
              <a:t>clk</a:t>
            </a:r>
            <a:r>
              <a:rPr lang="de-DE" dirty="0"/>
              <a:t>, </a:t>
            </a:r>
            <a:r>
              <a:rPr lang="de-DE" dirty="0" err="1"/>
              <a:t>reset</a:t>
            </a:r>
            <a:r>
              <a:rPr lang="de-DE" dirty="0"/>
              <a:t>, </a:t>
            </a:r>
            <a:r>
              <a:rPr lang="de-DE" dirty="0" err="1"/>
              <a:t>start</a:t>
            </a:r>
            <a:r>
              <a:rPr lang="de-DE" dirty="0"/>
              <a:t>, </a:t>
            </a:r>
            <a:r>
              <a:rPr lang="de-DE" dirty="0" err="1"/>
              <a:t>comp</a:t>
            </a:r>
            <a:r>
              <a:rPr lang="de-DE" dirty="0"/>
              <a:t>;</a:t>
            </a:r>
          </a:p>
          <a:p>
            <a:pPr algn="l"/>
            <a:r>
              <a:rPr lang="de-DE" dirty="0"/>
              <a:t>Output </a:t>
            </a:r>
            <a:r>
              <a:rPr lang="de-DE" dirty="0" err="1"/>
              <a:t>resetcounter</a:t>
            </a:r>
            <a:r>
              <a:rPr lang="de-DE" dirty="0"/>
              <a:t>, </a:t>
            </a:r>
            <a:r>
              <a:rPr lang="de-DE" dirty="0" err="1"/>
              <a:t>beep</a:t>
            </a:r>
            <a:r>
              <a:rPr lang="de-DE" dirty="0" smtClean="0"/>
              <a:t>;</a:t>
            </a:r>
          </a:p>
          <a:p>
            <a:pPr algn="l"/>
            <a:endParaRPr lang="de-DE" dirty="0"/>
          </a:p>
          <a:p>
            <a:pPr algn="l"/>
            <a:r>
              <a:rPr lang="de-DE" dirty="0"/>
              <a:t>Reg [1:0] State</a:t>
            </a:r>
            <a:r>
              <a:rPr lang="de-DE" dirty="0" smtClean="0"/>
              <a:t>;</a:t>
            </a:r>
          </a:p>
          <a:p>
            <a:pPr algn="l"/>
            <a:endParaRPr lang="de-DE" dirty="0"/>
          </a:p>
          <a:p>
            <a:pPr algn="l"/>
            <a:r>
              <a:rPr lang="de-DE" dirty="0"/>
              <a:t>Parameter IDLE = 2‘b00, RESETCNT = 2‘b01, COUNT = 2’b11, STOP = 2’b10</a:t>
            </a:r>
            <a:r>
              <a:rPr lang="de-DE" dirty="0" smtClean="0"/>
              <a:t>;</a:t>
            </a:r>
          </a:p>
          <a:p>
            <a:pPr algn="l"/>
            <a:endParaRPr lang="de-DE" dirty="0"/>
          </a:p>
          <a:p>
            <a:pPr algn="l"/>
            <a:r>
              <a:rPr lang="de-DE" dirty="0" err="1"/>
              <a:t>Assign</a:t>
            </a:r>
            <a:r>
              <a:rPr lang="de-DE" dirty="0"/>
              <a:t> </a:t>
            </a:r>
            <a:r>
              <a:rPr lang="de-DE" dirty="0" err="1"/>
              <a:t>resetcounter</a:t>
            </a:r>
            <a:r>
              <a:rPr lang="de-DE" dirty="0"/>
              <a:t> = (State == RESETCNT);</a:t>
            </a:r>
          </a:p>
          <a:p>
            <a:pPr algn="l"/>
            <a:r>
              <a:rPr lang="de-DE" dirty="0" err="1"/>
              <a:t>Assign</a:t>
            </a:r>
            <a:r>
              <a:rPr lang="de-DE" dirty="0"/>
              <a:t> </a:t>
            </a:r>
            <a:r>
              <a:rPr lang="de-DE" dirty="0" err="1"/>
              <a:t>beep</a:t>
            </a:r>
            <a:r>
              <a:rPr lang="de-DE" dirty="0"/>
              <a:t> = (State == STOP</a:t>
            </a:r>
            <a:r>
              <a:rPr lang="de-DE" dirty="0" smtClean="0"/>
              <a:t>);</a:t>
            </a:r>
          </a:p>
          <a:p>
            <a:pPr algn="l"/>
            <a:endParaRPr lang="de-DE" dirty="0"/>
          </a:p>
          <a:p>
            <a:pPr algn="l"/>
            <a:r>
              <a:rPr lang="de-DE" dirty="0" err="1"/>
              <a:t>Always</a:t>
            </a:r>
            <a:r>
              <a:rPr lang="de-DE" dirty="0"/>
              <a:t> @ (</a:t>
            </a:r>
            <a:r>
              <a:rPr lang="de-DE" dirty="0" err="1"/>
              <a:t>posedge</a:t>
            </a:r>
            <a:r>
              <a:rPr lang="de-DE" dirty="0"/>
              <a:t> </a:t>
            </a:r>
            <a:r>
              <a:rPr lang="de-DE" dirty="0" err="1"/>
              <a:t>clk</a:t>
            </a:r>
            <a:r>
              <a:rPr lang="de-DE" dirty="0"/>
              <a:t> </a:t>
            </a:r>
            <a:r>
              <a:rPr lang="de-DE" dirty="0" err="1"/>
              <a:t>or</a:t>
            </a:r>
            <a:r>
              <a:rPr lang="de-DE" dirty="0"/>
              <a:t> </a:t>
            </a:r>
            <a:r>
              <a:rPr lang="de-DE" dirty="0" err="1"/>
              <a:t>posedge</a:t>
            </a:r>
            <a:r>
              <a:rPr lang="de-DE" dirty="0"/>
              <a:t> </a:t>
            </a:r>
            <a:r>
              <a:rPr lang="de-DE" dirty="0" err="1"/>
              <a:t>reset</a:t>
            </a:r>
            <a:r>
              <a:rPr lang="de-DE" dirty="0"/>
              <a:t>) Begin </a:t>
            </a:r>
          </a:p>
          <a:p>
            <a:pPr lvl="1" algn="l"/>
            <a:r>
              <a:rPr lang="de-DE" dirty="0" err="1"/>
              <a:t>If</a:t>
            </a:r>
            <a:r>
              <a:rPr lang="de-DE" dirty="0"/>
              <a:t> (</a:t>
            </a:r>
            <a:r>
              <a:rPr lang="de-DE" dirty="0" err="1"/>
              <a:t>reset</a:t>
            </a:r>
            <a:r>
              <a:rPr lang="de-DE" dirty="0"/>
              <a:t>) State &lt;= IDLE;</a:t>
            </a:r>
          </a:p>
          <a:p>
            <a:pPr lvl="1" algn="l"/>
            <a:r>
              <a:rPr lang="de-DE" dirty="0"/>
              <a:t>Else </a:t>
            </a:r>
            <a:r>
              <a:rPr lang="de-DE" dirty="0" err="1"/>
              <a:t>begin</a:t>
            </a:r>
            <a:endParaRPr lang="de-DE" dirty="0"/>
          </a:p>
          <a:p>
            <a:pPr lvl="2" algn="l"/>
            <a:r>
              <a:rPr lang="de-DE" dirty="0"/>
              <a:t>Case (State)</a:t>
            </a:r>
          </a:p>
          <a:p>
            <a:pPr lvl="3" algn="l"/>
            <a:r>
              <a:rPr lang="de-DE" dirty="0"/>
              <a:t>IDLE: </a:t>
            </a:r>
            <a:r>
              <a:rPr lang="de-DE" dirty="0" err="1"/>
              <a:t>begin</a:t>
            </a:r>
            <a:endParaRPr lang="de-DE" dirty="0"/>
          </a:p>
          <a:p>
            <a:pPr lvl="3" algn="l"/>
            <a:r>
              <a:rPr lang="de-DE" dirty="0" err="1"/>
              <a:t>If</a:t>
            </a:r>
            <a:r>
              <a:rPr lang="de-DE" dirty="0"/>
              <a:t> (Start) State &lt;= RESETCNT;</a:t>
            </a:r>
          </a:p>
          <a:p>
            <a:pPr lvl="3" algn="l"/>
            <a:r>
              <a:rPr lang="de-DE" dirty="0"/>
              <a:t>//!Else State &lt;= IDLE;</a:t>
            </a:r>
          </a:p>
          <a:p>
            <a:pPr lvl="3" algn="l"/>
            <a:r>
              <a:rPr lang="de-DE" dirty="0"/>
              <a:t>End</a:t>
            </a:r>
          </a:p>
          <a:p>
            <a:pPr lvl="3" algn="l"/>
            <a:r>
              <a:rPr lang="de-DE" dirty="0"/>
              <a:t>RESETCNT: </a:t>
            </a:r>
            <a:r>
              <a:rPr lang="de-DE" dirty="0" err="1"/>
              <a:t>begin</a:t>
            </a:r>
            <a:endParaRPr lang="de-DE" dirty="0"/>
          </a:p>
          <a:p>
            <a:pPr lvl="3" algn="l"/>
            <a:r>
              <a:rPr lang="de-DE" dirty="0"/>
              <a:t>State &lt;= COUNT;</a:t>
            </a:r>
          </a:p>
          <a:p>
            <a:pPr lvl="3" algn="l"/>
            <a:r>
              <a:rPr lang="de-DE" dirty="0"/>
              <a:t>//Counter &lt;= 0</a:t>
            </a:r>
            <a:r>
              <a:rPr lang="de-DE" dirty="0" smtClean="0"/>
              <a:t>;</a:t>
            </a:r>
            <a:r>
              <a:rPr lang="de-DE" dirty="0"/>
              <a:t> </a:t>
            </a:r>
          </a:p>
          <a:p>
            <a:pPr lvl="3" algn="l"/>
            <a:r>
              <a:rPr lang="de-DE" dirty="0"/>
              <a:t>End</a:t>
            </a:r>
          </a:p>
          <a:p>
            <a:pPr lvl="3" algn="l"/>
            <a:r>
              <a:rPr lang="de-DE" dirty="0"/>
              <a:t>COUNT: </a:t>
            </a:r>
            <a:r>
              <a:rPr lang="de-DE" dirty="0" err="1"/>
              <a:t>begin</a:t>
            </a:r>
            <a:endParaRPr lang="de-DE" dirty="0"/>
          </a:p>
          <a:p>
            <a:pPr lvl="3" algn="l"/>
            <a:r>
              <a:rPr lang="de-DE" dirty="0"/>
              <a:t>//Counter &lt;= Counter + 1;</a:t>
            </a:r>
          </a:p>
          <a:p>
            <a:pPr lvl="3" algn="l"/>
            <a:r>
              <a:rPr lang="de-DE" dirty="0" err="1"/>
              <a:t>If</a:t>
            </a:r>
            <a:r>
              <a:rPr lang="de-DE" dirty="0"/>
              <a:t> (</a:t>
            </a:r>
            <a:r>
              <a:rPr lang="de-DE" dirty="0" err="1"/>
              <a:t>comp</a:t>
            </a:r>
            <a:r>
              <a:rPr lang="de-DE" dirty="0"/>
              <a:t>) State &lt;= STOP;</a:t>
            </a:r>
          </a:p>
          <a:p>
            <a:pPr lvl="3" algn="l"/>
            <a:r>
              <a:rPr lang="de-DE" dirty="0"/>
              <a:t>End</a:t>
            </a:r>
          </a:p>
          <a:p>
            <a:pPr lvl="3" algn="l"/>
            <a:r>
              <a:rPr lang="de-DE" b="1" dirty="0"/>
              <a:t>STOP: </a:t>
            </a:r>
            <a:r>
              <a:rPr lang="de-DE" b="1" dirty="0" err="1"/>
              <a:t>begin</a:t>
            </a:r>
            <a:endParaRPr lang="de-DE" b="1" dirty="0"/>
          </a:p>
          <a:p>
            <a:pPr lvl="3" algn="l"/>
            <a:r>
              <a:rPr lang="de-DE" b="1" dirty="0"/>
              <a:t>State &lt;= IDLE;</a:t>
            </a:r>
          </a:p>
          <a:p>
            <a:pPr lvl="3" algn="l"/>
            <a:r>
              <a:rPr lang="de-DE" b="1" dirty="0"/>
              <a:t>End</a:t>
            </a:r>
          </a:p>
          <a:p>
            <a:pPr lvl="2" algn="l"/>
            <a:r>
              <a:rPr lang="de-DE" dirty="0" err="1"/>
              <a:t>Endcase</a:t>
            </a:r>
            <a:endParaRPr lang="de-DE" dirty="0"/>
          </a:p>
          <a:p>
            <a:pPr lvl="1" algn="l"/>
            <a:r>
              <a:rPr lang="de-DE" dirty="0"/>
              <a:t>End//not </a:t>
            </a:r>
            <a:r>
              <a:rPr lang="de-DE" dirty="0" err="1"/>
              <a:t>reset</a:t>
            </a:r>
            <a:endParaRPr lang="de-DE" dirty="0"/>
          </a:p>
          <a:p>
            <a:pPr algn="l"/>
            <a:r>
              <a:rPr lang="de-DE" dirty="0"/>
              <a:t>End//</a:t>
            </a:r>
            <a:r>
              <a:rPr lang="de-DE" dirty="0" err="1"/>
              <a:t>always</a:t>
            </a:r>
            <a:endParaRPr lang="de-DE" dirty="0"/>
          </a:p>
          <a:p>
            <a:pPr algn="l"/>
            <a:endParaRPr lang="de-DE" dirty="0"/>
          </a:p>
        </p:txBody>
      </p:sp>
      <p:sp>
        <p:nvSpPr>
          <p:cNvPr id="16" name="Ellipse 15"/>
          <p:cNvSpPr/>
          <p:nvPr/>
        </p:nvSpPr>
        <p:spPr bwMode="auto">
          <a:xfrm>
            <a:off x="7086600" y="1143000"/>
            <a:ext cx="9144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IDLE</a:t>
            </a:r>
          </a:p>
        </p:txBody>
      </p:sp>
      <p:sp>
        <p:nvSpPr>
          <p:cNvPr id="28" name="Ellipse 27"/>
          <p:cNvSpPr/>
          <p:nvPr/>
        </p:nvSpPr>
        <p:spPr bwMode="auto">
          <a:xfrm>
            <a:off x="7086600" y="1752600"/>
            <a:ext cx="15240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RESETCNT</a:t>
            </a:r>
          </a:p>
        </p:txBody>
      </p:sp>
      <p:sp>
        <p:nvSpPr>
          <p:cNvPr id="29" name="Ellipse 28"/>
          <p:cNvSpPr/>
          <p:nvPr/>
        </p:nvSpPr>
        <p:spPr bwMode="auto">
          <a:xfrm>
            <a:off x="7086600" y="2438400"/>
            <a:ext cx="12954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COUNT</a:t>
            </a:r>
          </a:p>
        </p:txBody>
      </p:sp>
      <p:sp>
        <p:nvSpPr>
          <p:cNvPr id="30" name="Ellipse 29"/>
          <p:cNvSpPr/>
          <p:nvPr/>
        </p:nvSpPr>
        <p:spPr bwMode="auto">
          <a:xfrm>
            <a:off x="7086600" y="3048000"/>
            <a:ext cx="1295400" cy="381000"/>
          </a:xfrm>
          <a:prstGeom prst="ellipse">
            <a:avLst/>
          </a:prstGeom>
          <a:solidFill>
            <a:schemeClr val="accent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STOP</a:t>
            </a:r>
          </a:p>
        </p:txBody>
      </p:sp>
      <p:cxnSp>
        <p:nvCxnSpPr>
          <p:cNvPr id="18" name="Gerade Verbindung mit Pfeil 17"/>
          <p:cNvCxnSpPr>
            <a:endCxn id="28" idx="0"/>
          </p:cNvCxnSpPr>
          <p:nvPr/>
        </p:nvCxnSpPr>
        <p:spPr bwMode="auto">
          <a:xfrm>
            <a:off x="7696200" y="1524000"/>
            <a:ext cx="1524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Textfeld 19"/>
          <p:cNvSpPr txBox="1"/>
          <p:nvPr/>
        </p:nvSpPr>
        <p:spPr>
          <a:xfrm>
            <a:off x="7783679" y="1447800"/>
            <a:ext cx="639920" cy="276999"/>
          </a:xfrm>
          <a:prstGeom prst="rect">
            <a:avLst/>
          </a:prstGeom>
          <a:noFill/>
        </p:spPr>
        <p:txBody>
          <a:bodyPr wrap="none" rtlCol="0">
            <a:spAutoFit/>
          </a:bodyPr>
          <a:lstStyle/>
          <a:p>
            <a:r>
              <a:rPr lang="de-DE" dirty="0" err="1" smtClean="0"/>
              <a:t>If</a:t>
            </a:r>
            <a:r>
              <a:rPr lang="de-DE" dirty="0" smtClean="0"/>
              <a:t> Start</a:t>
            </a:r>
            <a:endParaRPr lang="de-DE" dirty="0"/>
          </a:p>
        </p:txBody>
      </p:sp>
      <p:cxnSp>
        <p:nvCxnSpPr>
          <p:cNvPr id="22" name="Gerade Verbindung mit Pfeil 21"/>
          <p:cNvCxnSpPr>
            <a:stCxn id="28" idx="4"/>
            <a:endCxn id="29" idx="0"/>
          </p:cNvCxnSpPr>
          <p:nvPr/>
        </p:nvCxnSpPr>
        <p:spPr bwMode="auto">
          <a:xfrm flipH="1">
            <a:off x="7734300" y="2133600"/>
            <a:ext cx="114300" cy="304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mit Pfeil 31"/>
          <p:cNvCxnSpPr>
            <a:endCxn id="30" idx="0"/>
          </p:cNvCxnSpPr>
          <p:nvPr/>
        </p:nvCxnSpPr>
        <p:spPr bwMode="auto">
          <a:xfrm flipH="1">
            <a:off x="7734300" y="28194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Textfeld 33"/>
          <p:cNvSpPr txBox="1"/>
          <p:nvPr/>
        </p:nvSpPr>
        <p:spPr>
          <a:xfrm>
            <a:off x="7883123" y="2819400"/>
            <a:ext cx="723276" cy="276999"/>
          </a:xfrm>
          <a:prstGeom prst="rect">
            <a:avLst/>
          </a:prstGeom>
          <a:noFill/>
        </p:spPr>
        <p:txBody>
          <a:bodyPr wrap="none" rtlCol="0">
            <a:spAutoFit/>
          </a:bodyPr>
          <a:lstStyle/>
          <a:p>
            <a:r>
              <a:rPr lang="de-DE" dirty="0" err="1" smtClean="0"/>
              <a:t>If</a:t>
            </a:r>
            <a:r>
              <a:rPr lang="de-DE" dirty="0" smtClean="0"/>
              <a:t> </a:t>
            </a:r>
            <a:r>
              <a:rPr lang="de-DE" dirty="0" err="1" smtClean="0"/>
              <a:t>Comp</a:t>
            </a:r>
            <a:endParaRPr lang="de-DE" dirty="0"/>
          </a:p>
        </p:txBody>
      </p:sp>
      <p:sp>
        <p:nvSpPr>
          <p:cNvPr id="35" name="Textfeld 34"/>
          <p:cNvSpPr txBox="1"/>
          <p:nvPr/>
        </p:nvSpPr>
        <p:spPr>
          <a:xfrm>
            <a:off x="6625392" y="4648200"/>
            <a:ext cx="593432" cy="276999"/>
          </a:xfrm>
          <a:prstGeom prst="rect">
            <a:avLst/>
          </a:prstGeom>
          <a:noFill/>
        </p:spPr>
        <p:txBody>
          <a:bodyPr wrap="none" rtlCol="0">
            <a:spAutoFit/>
          </a:bodyPr>
          <a:lstStyle/>
          <a:p>
            <a:r>
              <a:rPr lang="de-DE" dirty="0" err="1" smtClean="0"/>
              <a:t>Comp</a:t>
            </a:r>
            <a:endParaRPr lang="de-DE" dirty="0"/>
          </a:p>
        </p:txBody>
      </p:sp>
      <p:sp>
        <p:nvSpPr>
          <p:cNvPr id="14336" name="Freihandform 14335"/>
          <p:cNvSpPr/>
          <p:nvPr/>
        </p:nvSpPr>
        <p:spPr bwMode="auto">
          <a:xfrm>
            <a:off x="6482025" y="1466661"/>
            <a:ext cx="987084" cy="2294156"/>
          </a:xfrm>
          <a:custGeom>
            <a:avLst/>
            <a:gdLst>
              <a:gd name="connsiteX0" fmla="*/ 987084 w 987084"/>
              <a:gd name="connsiteY0" fmla="*/ 2000816 h 2294156"/>
              <a:gd name="connsiteX1" fmla="*/ 570625 w 987084"/>
              <a:gd name="connsiteY1" fmla="*/ 2227153 h 2294156"/>
              <a:gd name="connsiteX2" fmla="*/ 256 w 987084"/>
              <a:gd name="connsiteY2" fmla="*/ 950614 h 2294156"/>
              <a:gd name="connsiteX3" fmla="*/ 643052 w 987084"/>
              <a:gd name="connsiteY3" fmla="*/ 0 h 2294156"/>
            </a:gdLst>
            <a:ahLst/>
            <a:cxnLst>
              <a:cxn ang="0">
                <a:pos x="connsiteX0" y="connsiteY0"/>
              </a:cxn>
              <a:cxn ang="0">
                <a:pos x="connsiteX1" y="connsiteY1"/>
              </a:cxn>
              <a:cxn ang="0">
                <a:pos x="connsiteX2" y="connsiteY2"/>
              </a:cxn>
              <a:cxn ang="0">
                <a:pos x="connsiteX3" y="connsiteY3"/>
              </a:cxn>
            </a:cxnLst>
            <a:rect l="l" t="t" r="r" b="b"/>
            <a:pathLst>
              <a:path w="987084" h="2294156">
                <a:moveTo>
                  <a:pt x="987084" y="2000816"/>
                </a:moveTo>
                <a:cubicBezTo>
                  <a:pt x="861090" y="2201501"/>
                  <a:pt x="735096" y="2402187"/>
                  <a:pt x="570625" y="2227153"/>
                </a:cubicBezTo>
                <a:cubicBezTo>
                  <a:pt x="406154" y="2052119"/>
                  <a:pt x="-11815" y="1321806"/>
                  <a:pt x="256" y="950614"/>
                </a:cubicBezTo>
                <a:cubicBezTo>
                  <a:pt x="12327" y="579422"/>
                  <a:pt x="327689" y="289711"/>
                  <a:pt x="643052" y="0"/>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4339" name="Gerade Verbindung mit Pfeil 14338"/>
          <p:cNvCxnSpPr/>
          <p:nvPr/>
        </p:nvCxnSpPr>
        <p:spPr bwMode="auto">
          <a:xfrm>
            <a:off x="8686800" y="19050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Gerade Verbindung mit Pfeil 38"/>
          <p:cNvCxnSpPr/>
          <p:nvPr/>
        </p:nvCxnSpPr>
        <p:spPr bwMode="auto">
          <a:xfrm>
            <a:off x="8534400" y="32766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340" name="Textfeld 14339"/>
          <p:cNvSpPr txBox="1"/>
          <p:nvPr/>
        </p:nvSpPr>
        <p:spPr>
          <a:xfrm>
            <a:off x="4861836" y="3352800"/>
            <a:ext cx="824265" cy="276999"/>
          </a:xfrm>
          <a:prstGeom prst="rect">
            <a:avLst/>
          </a:prstGeom>
          <a:noFill/>
        </p:spPr>
        <p:txBody>
          <a:bodyPr wrap="none" rtlCol="0">
            <a:spAutoFit/>
          </a:bodyPr>
          <a:lstStyle/>
          <a:p>
            <a:r>
              <a:rPr lang="de-DE" dirty="0" err="1" smtClean="0"/>
              <a:t>ResetCnt</a:t>
            </a:r>
            <a:endParaRPr lang="de-DE" dirty="0"/>
          </a:p>
        </p:txBody>
      </p:sp>
      <p:cxnSp>
        <p:nvCxnSpPr>
          <p:cNvPr id="41" name="Gerade Verbindung mit Pfeil 40"/>
          <p:cNvCxnSpPr/>
          <p:nvPr/>
        </p:nvCxnSpPr>
        <p:spPr bwMode="auto">
          <a:xfrm>
            <a:off x="4800600" y="60960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 name="Textfeld 41"/>
          <p:cNvSpPr txBox="1"/>
          <p:nvPr/>
        </p:nvSpPr>
        <p:spPr>
          <a:xfrm>
            <a:off x="4904738" y="5867400"/>
            <a:ext cx="911404" cy="276999"/>
          </a:xfrm>
          <a:prstGeom prst="rect">
            <a:avLst/>
          </a:prstGeom>
          <a:noFill/>
        </p:spPr>
        <p:txBody>
          <a:bodyPr wrap="none" rtlCol="0">
            <a:spAutoFit/>
          </a:bodyPr>
          <a:lstStyle/>
          <a:p>
            <a:r>
              <a:rPr lang="de-DE" dirty="0" smtClean="0"/>
              <a:t>Takt/</a:t>
            </a:r>
            <a:r>
              <a:rPr lang="de-DE" dirty="0" err="1" smtClean="0"/>
              <a:t>Reset</a:t>
            </a:r>
            <a:endParaRPr lang="de-DE" dirty="0"/>
          </a:p>
        </p:txBody>
      </p:sp>
      <p:sp>
        <p:nvSpPr>
          <p:cNvPr id="43" name="Textfeld 42"/>
          <p:cNvSpPr txBox="1"/>
          <p:nvPr/>
        </p:nvSpPr>
        <p:spPr>
          <a:xfrm>
            <a:off x="8382000" y="1600200"/>
            <a:ext cx="824265" cy="276999"/>
          </a:xfrm>
          <a:prstGeom prst="rect">
            <a:avLst/>
          </a:prstGeom>
          <a:noFill/>
        </p:spPr>
        <p:txBody>
          <a:bodyPr wrap="none" rtlCol="0">
            <a:spAutoFit/>
          </a:bodyPr>
          <a:lstStyle/>
          <a:p>
            <a:r>
              <a:rPr lang="de-DE" dirty="0" err="1" smtClean="0"/>
              <a:t>ResetCnt</a:t>
            </a:r>
            <a:endParaRPr lang="de-DE" dirty="0"/>
          </a:p>
        </p:txBody>
      </p:sp>
      <p:sp>
        <p:nvSpPr>
          <p:cNvPr id="44" name="Textfeld 43"/>
          <p:cNvSpPr txBox="1"/>
          <p:nvPr/>
        </p:nvSpPr>
        <p:spPr>
          <a:xfrm>
            <a:off x="8458200" y="2971800"/>
            <a:ext cx="542136" cy="276999"/>
          </a:xfrm>
          <a:prstGeom prst="rect">
            <a:avLst/>
          </a:prstGeom>
          <a:noFill/>
        </p:spPr>
        <p:txBody>
          <a:bodyPr wrap="none" rtlCol="0">
            <a:spAutoFit/>
          </a:bodyPr>
          <a:lstStyle/>
          <a:p>
            <a:r>
              <a:rPr lang="de-DE" dirty="0" err="1" smtClean="0"/>
              <a:t>Beep</a:t>
            </a:r>
            <a:endParaRPr lang="de-DE" dirty="0"/>
          </a:p>
        </p:txBody>
      </p:sp>
      <p:sp>
        <p:nvSpPr>
          <p:cNvPr id="45" name="Textfeld 44"/>
          <p:cNvSpPr txBox="1"/>
          <p:nvPr/>
        </p:nvSpPr>
        <p:spPr>
          <a:xfrm>
            <a:off x="7772400" y="2133600"/>
            <a:ext cx="413896" cy="276999"/>
          </a:xfrm>
          <a:prstGeom prst="rect">
            <a:avLst/>
          </a:prstGeom>
          <a:noFill/>
        </p:spPr>
        <p:txBody>
          <a:bodyPr wrap="none" rtlCol="0">
            <a:spAutoFit/>
          </a:bodyPr>
          <a:lstStyle/>
          <a:p>
            <a:r>
              <a:rPr lang="de-DE" dirty="0" err="1" smtClean="0"/>
              <a:t>alw</a:t>
            </a:r>
            <a:endParaRPr lang="de-DE" dirty="0"/>
          </a:p>
        </p:txBody>
      </p:sp>
      <p:sp>
        <p:nvSpPr>
          <p:cNvPr id="46" name="Textfeld 45"/>
          <p:cNvSpPr txBox="1"/>
          <p:nvPr/>
        </p:nvSpPr>
        <p:spPr>
          <a:xfrm>
            <a:off x="7391400" y="3429000"/>
            <a:ext cx="413896" cy="276999"/>
          </a:xfrm>
          <a:prstGeom prst="rect">
            <a:avLst/>
          </a:prstGeom>
          <a:noFill/>
        </p:spPr>
        <p:txBody>
          <a:bodyPr wrap="none" rtlCol="0">
            <a:spAutoFit/>
          </a:bodyPr>
          <a:lstStyle/>
          <a:p>
            <a:r>
              <a:rPr lang="de-DE" dirty="0" err="1" smtClean="0"/>
              <a:t>alw</a:t>
            </a:r>
            <a:endParaRPr lang="de-DE" dirty="0"/>
          </a:p>
        </p:txBody>
      </p:sp>
    </p:spTree>
    <p:extLst>
      <p:ext uri="{BB962C8B-B14F-4D97-AF65-F5344CB8AC3E}">
        <p14:creationId xmlns:p14="http://schemas.microsoft.com/office/powerpoint/2010/main" val="4157553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smtClean="0"/>
              <a:t>Oft </a:t>
            </a:r>
            <a:r>
              <a:rPr lang="de-DE" dirty="0"/>
              <a:t>enthält der Code der </a:t>
            </a:r>
            <a:r>
              <a:rPr lang="de-DE" dirty="0" err="1"/>
              <a:t>Statemaschine</a:t>
            </a:r>
            <a:r>
              <a:rPr lang="de-DE" dirty="0"/>
              <a:t> auch die Digitalschaltungen, die die </a:t>
            </a:r>
            <a:r>
              <a:rPr lang="de-DE" dirty="0" err="1"/>
              <a:t>Statemaschine</a:t>
            </a:r>
            <a:r>
              <a:rPr lang="de-DE" dirty="0"/>
              <a:t> ansteuert.</a:t>
            </a:r>
          </a:p>
          <a:p>
            <a:r>
              <a:rPr lang="de-DE" dirty="0" smtClean="0"/>
              <a:t>Gray </a:t>
            </a:r>
            <a:r>
              <a:rPr lang="de-DE" dirty="0"/>
              <a:t>Code </a:t>
            </a:r>
            <a:r>
              <a:rPr lang="de-DE" dirty="0" smtClean="0"/>
              <a:t>verwendet</a:t>
            </a:r>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74</a:t>
            </a:fld>
            <a:endParaRPr lang="de-DE" altLang="de-DE"/>
          </a:p>
        </p:txBody>
      </p:sp>
    </p:spTree>
    <p:extLst>
      <p:ext uri="{BB962C8B-B14F-4D97-AF65-F5344CB8AC3E}">
        <p14:creationId xmlns:p14="http://schemas.microsoft.com/office/powerpoint/2010/main" val="25812767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Hold Time</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8</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15"/>
          <p:cNvCxnSpPr/>
          <p:nvPr/>
        </p:nvCxnSpPr>
        <p:spPr bwMode="auto">
          <a:xfrm>
            <a:off x="25908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Gerade Verbindung mit Pfeil 24"/>
          <p:cNvCxnSpPr/>
          <p:nvPr/>
        </p:nvCxnSpPr>
        <p:spPr bwMode="auto">
          <a:xfrm flipV="1">
            <a:off x="27432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mit Pfeil 70"/>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mit Pfeil 71"/>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 Verbindung 73"/>
          <p:cNvCxnSpPr/>
          <p:nvPr/>
        </p:nvCxnSpPr>
        <p:spPr bwMode="auto">
          <a:xfrm>
            <a:off x="18288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 name="Textfeld 75"/>
          <p:cNvSpPr txBox="1"/>
          <p:nvPr/>
        </p:nvSpPr>
        <p:spPr>
          <a:xfrm>
            <a:off x="1031650" y="5486400"/>
            <a:ext cx="1173719" cy="276999"/>
          </a:xfrm>
          <a:prstGeom prst="rect">
            <a:avLst/>
          </a:prstGeom>
          <a:noFill/>
        </p:spPr>
        <p:txBody>
          <a:bodyPr wrap="none" rtlCol="0">
            <a:spAutoFit/>
          </a:bodyPr>
          <a:lstStyle/>
          <a:p>
            <a:r>
              <a:rPr lang="de-DE" dirty="0" smtClean="0"/>
              <a:t>Hold Zeitpunkt</a:t>
            </a:r>
            <a:endParaRPr lang="de-DE" dirty="0"/>
          </a:p>
        </p:txBody>
      </p:sp>
      <p:sp>
        <p:nvSpPr>
          <p:cNvPr id="77" name="Textfeld 76"/>
          <p:cNvSpPr txBox="1"/>
          <p:nvPr/>
        </p:nvSpPr>
        <p:spPr>
          <a:xfrm>
            <a:off x="4191000" y="2667000"/>
            <a:ext cx="314510" cy="276999"/>
          </a:xfrm>
          <a:prstGeom prst="rect">
            <a:avLst/>
          </a:prstGeom>
          <a:noFill/>
        </p:spPr>
        <p:txBody>
          <a:bodyPr wrap="none" rtlCol="0">
            <a:spAutoFit/>
          </a:bodyPr>
          <a:lstStyle/>
          <a:p>
            <a:r>
              <a:rPr lang="de-DE" dirty="0" smtClean="0">
                <a:sym typeface="Wingdings" panose="05000000000000000000" pitchFamily="2" charset="2"/>
              </a:rPr>
              <a:t></a:t>
            </a:r>
            <a:endParaRPr lang="de-DE" dirty="0"/>
          </a:p>
        </p:txBody>
      </p:sp>
    </p:spTree>
    <p:extLst>
      <p:ext uri="{BB962C8B-B14F-4D97-AF65-F5344CB8AC3E}">
        <p14:creationId xmlns:p14="http://schemas.microsoft.com/office/powerpoint/2010/main" val="21775836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Hold Time</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9</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15"/>
          <p:cNvCxnSpPr/>
          <p:nvPr/>
        </p:nvCxnSpPr>
        <p:spPr bwMode="auto">
          <a:xfrm>
            <a:off x="25908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Gerade Verbindung mit Pfeil 24"/>
          <p:cNvCxnSpPr/>
          <p:nvPr/>
        </p:nvCxnSpPr>
        <p:spPr bwMode="auto">
          <a:xfrm flipV="1">
            <a:off x="27432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38100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 Verbindung mit Pfeil 65"/>
          <p:cNvCxnSpPr/>
          <p:nvPr/>
        </p:nvCxnSpPr>
        <p:spPr bwMode="auto">
          <a:xfrm flipV="1">
            <a:off x="39624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mit Pfeil 66"/>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 Verbindung mit Pfeil 67"/>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mit Pfeil 68"/>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70"/>
          <p:cNvCxnSpPr/>
          <p:nvPr/>
        </p:nvCxnSpPr>
        <p:spPr bwMode="auto">
          <a:xfrm>
            <a:off x="18288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 Verbindung 73"/>
          <p:cNvCxnSpPr/>
          <p:nvPr/>
        </p:nvCxnSpPr>
        <p:spPr bwMode="auto">
          <a:xfrm>
            <a:off x="21336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 name="Textfeld 75"/>
          <p:cNvSpPr txBox="1"/>
          <p:nvPr/>
        </p:nvSpPr>
        <p:spPr>
          <a:xfrm>
            <a:off x="2133600" y="5181600"/>
            <a:ext cx="1087157" cy="276999"/>
          </a:xfrm>
          <a:prstGeom prst="rect">
            <a:avLst/>
          </a:prstGeom>
          <a:noFill/>
        </p:spPr>
        <p:txBody>
          <a:bodyPr wrap="none" rtlCol="0">
            <a:spAutoFit/>
          </a:bodyPr>
          <a:lstStyle/>
          <a:p>
            <a:r>
              <a:rPr lang="de-DE" dirty="0" smtClean="0"/>
              <a:t>D2 </a:t>
            </a:r>
            <a:r>
              <a:rPr lang="de-DE" dirty="0"/>
              <a:t>Ä</a:t>
            </a:r>
            <a:r>
              <a:rPr lang="de-DE" dirty="0" smtClean="0"/>
              <a:t>nderung</a:t>
            </a:r>
            <a:endParaRPr lang="de-DE" dirty="0"/>
          </a:p>
        </p:txBody>
      </p:sp>
      <p:sp>
        <p:nvSpPr>
          <p:cNvPr id="77" name="Textfeld 76"/>
          <p:cNvSpPr txBox="1"/>
          <p:nvPr/>
        </p:nvSpPr>
        <p:spPr>
          <a:xfrm>
            <a:off x="2330747" y="5715000"/>
            <a:ext cx="1860253" cy="276999"/>
          </a:xfrm>
          <a:prstGeom prst="rect">
            <a:avLst/>
          </a:prstGeom>
          <a:noFill/>
        </p:spPr>
        <p:txBody>
          <a:bodyPr wrap="none" rtlCol="0">
            <a:spAutoFit/>
          </a:bodyPr>
          <a:lstStyle/>
          <a:p>
            <a:r>
              <a:rPr lang="de-DE" dirty="0" smtClean="0"/>
              <a:t>Keine Hold Zeit Violation</a:t>
            </a:r>
            <a:endParaRPr lang="de-DE" dirty="0"/>
          </a:p>
        </p:txBody>
      </p:sp>
      <p:cxnSp>
        <p:nvCxnSpPr>
          <p:cNvPr id="78" name="Gerade Verbindung mit Pfeil 77"/>
          <p:cNvCxnSpPr/>
          <p:nvPr/>
        </p:nvCxnSpPr>
        <p:spPr bwMode="auto">
          <a:xfrm>
            <a:off x="1676400" y="4191000"/>
            <a:ext cx="457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 name="Textfeld 78"/>
          <p:cNvSpPr txBox="1"/>
          <p:nvPr/>
        </p:nvSpPr>
        <p:spPr>
          <a:xfrm>
            <a:off x="1322479" y="3886200"/>
            <a:ext cx="575799" cy="276999"/>
          </a:xfrm>
          <a:prstGeom prst="rect">
            <a:avLst/>
          </a:prstGeom>
          <a:noFill/>
        </p:spPr>
        <p:txBody>
          <a:bodyPr wrap="none" rtlCol="0">
            <a:spAutoFit/>
          </a:bodyPr>
          <a:lstStyle/>
          <a:p>
            <a:r>
              <a:rPr lang="de-DE" dirty="0" smtClean="0"/>
              <a:t>Delay</a:t>
            </a:r>
            <a:endParaRPr lang="de-DE" dirty="0"/>
          </a:p>
        </p:txBody>
      </p:sp>
      <p:sp>
        <p:nvSpPr>
          <p:cNvPr id="80" name="Textfeld 79"/>
          <p:cNvSpPr txBox="1"/>
          <p:nvPr/>
        </p:nvSpPr>
        <p:spPr>
          <a:xfrm>
            <a:off x="1031650" y="5486400"/>
            <a:ext cx="1173719" cy="276999"/>
          </a:xfrm>
          <a:prstGeom prst="rect">
            <a:avLst/>
          </a:prstGeom>
          <a:noFill/>
        </p:spPr>
        <p:txBody>
          <a:bodyPr wrap="none" rtlCol="0">
            <a:spAutoFit/>
          </a:bodyPr>
          <a:lstStyle/>
          <a:p>
            <a:r>
              <a:rPr lang="de-DE" dirty="0" smtClean="0"/>
              <a:t>Hold Zeitpunkt</a:t>
            </a:r>
            <a:endParaRPr lang="de-DE" dirty="0"/>
          </a:p>
        </p:txBody>
      </p:sp>
      <p:sp>
        <p:nvSpPr>
          <p:cNvPr id="81" name="Textfeld 80"/>
          <p:cNvSpPr txBox="1"/>
          <p:nvPr/>
        </p:nvSpPr>
        <p:spPr>
          <a:xfrm>
            <a:off x="1952638" y="6096000"/>
            <a:ext cx="2679388" cy="276999"/>
          </a:xfrm>
          <a:prstGeom prst="rect">
            <a:avLst/>
          </a:prstGeom>
          <a:noFill/>
        </p:spPr>
        <p:txBody>
          <a:bodyPr wrap="none" rtlCol="0">
            <a:spAutoFit/>
          </a:bodyPr>
          <a:lstStyle/>
          <a:p>
            <a:r>
              <a:rPr lang="de-DE" dirty="0" err="1" smtClean="0"/>
              <a:t>Slack</a:t>
            </a:r>
            <a:r>
              <a:rPr lang="de-DE" dirty="0" smtClean="0"/>
              <a:t> = Ck1 + Delay – (Ck2 + </a:t>
            </a:r>
            <a:r>
              <a:rPr lang="de-DE" dirty="0" err="1" smtClean="0"/>
              <a:t>Thold</a:t>
            </a:r>
            <a:r>
              <a:rPr lang="de-DE" dirty="0" smtClean="0"/>
              <a:t>)</a:t>
            </a:r>
            <a:endParaRPr lang="de-DE" dirty="0"/>
          </a:p>
        </p:txBody>
      </p:sp>
      <p:sp>
        <p:nvSpPr>
          <p:cNvPr id="82" name="Textfeld 81"/>
          <p:cNvSpPr txBox="1"/>
          <p:nvPr/>
        </p:nvSpPr>
        <p:spPr>
          <a:xfrm>
            <a:off x="4191000" y="2667000"/>
            <a:ext cx="314510" cy="276999"/>
          </a:xfrm>
          <a:prstGeom prst="rect">
            <a:avLst/>
          </a:prstGeom>
          <a:noFill/>
        </p:spPr>
        <p:txBody>
          <a:bodyPr wrap="none" rtlCol="0">
            <a:spAutoFit/>
          </a:bodyPr>
          <a:lstStyle/>
          <a:p>
            <a:r>
              <a:rPr lang="de-DE" dirty="0" smtClean="0">
                <a:sym typeface="Wingdings" panose="05000000000000000000" pitchFamily="2" charset="2"/>
              </a:rPr>
              <a:t></a:t>
            </a:r>
            <a:endParaRPr lang="de-DE" dirty="0"/>
          </a:p>
        </p:txBody>
      </p:sp>
    </p:spTree>
    <p:extLst>
      <p:ext uri="{BB962C8B-B14F-4D97-AF65-F5344CB8AC3E}">
        <p14:creationId xmlns:p14="http://schemas.microsoft.com/office/powerpoint/2010/main" val="42416660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SDSSMALL2_2">
  <a:themeElements>
    <a:clrScheme name="SDSSMALL2_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DSSMALL2_2">
      <a:majorFont>
        <a:latin typeface="Arial"/>
        <a:ea typeface=""/>
        <a:cs typeface="Arial"/>
      </a:majorFont>
      <a:minorFont>
        <a:latin typeface="Arial"/>
        <a:ea typeface=""/>
        <a:cs typeface="Arial"/>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de-DE" sz="12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de-DE" sz="12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SDSSMALL2_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DSSMALL2_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DSSMALL2_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DSSMALL2_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DSSMALL2_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DSSMALL2_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DSSMALL2_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DSSMALL2_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DSSMALL2_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DSSMALL2_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DSSMALL2_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DSSMALL2_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SDSSMALL2_2</Template>
  <TotalTime>0</TotalTime>
  <Words>3347</Words>
  <Application>Microsoft Office PowerPoint</Application>
  <PresentationFormat>Bildschirmpräsentation (4:3)</PresentationFormat>
  <Paragraphs>1093</Paragraphs>
  <Slides>74</Slides>
  <Notes>0</Notes>
  <HiddenSlides>0</HiddenSlides>
  <MMClips>0</MMClips>
  <ScaleCrop>false</ScaleCrop>
  <HeadingPairs>
    <vt:vector size="4" baseType="variant">
      <vt:variant>
        <vt:lpstr>Design</vt:lpstr>
      </vt:variant>
      <vt:variant>
        <vt:i4>1</vt:i4>
      </vt:variant>
      <vt:variant>
        <vt:lpstr>Folientitel</vt:lpstr>
      </vt:variant>
      <vt:variant>
        <vt:i4>74</vt:i4>
      </vt:variant>
    </vt:vector>
  </HeadingPairs>
  <TitlesOfParts>
    <vt:vector size="75" baseType="lpstr">
      <vt:lpstr>SDSSMALL2_2</vt:lpstr>
      <vt:lpstr>Design digitaler Schaltkreise</vt:lpstr>
      <vt:lpstr>Setup und Hold Zeit </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Kodierer</vt:lpstr>
      <vt:lpstr>PowerPoint-Präsentation</vt:lpstr>
      <vt:lpstr>PowerPoint-Präsentation</vt:lpstr>
      <vt:lpstr>PowerPoint-Präsentation</vt:lpstr>
      <vt:lpstr>PowerPoint-Präsentation</vt:lpstr>
      <vt:lpstr>PowerPoint-Präsentation</vt:lpstr>
      <vt:lpstr>PowerPoint-Präsentation</vt:lpstr>
      <vt:lpstr>Minimierung von Schaltfunktionen Karnaugh Tabellen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Glitch</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Gray Code</vt:lpstr>
      <vt:lpstr>PowerPoint-Präsentation</vt:lpstr>
      <vt:lpstr>PowerPoint-Präsentation</vt:lpstr>
      <vt:lpstr>PowerPoint-Präsentation</vt:lpstr>
      <vt:lpstr>Statemaschine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University Mannheim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Ivan Peric</dc:creator>
  <cp:lastModifiedBy>ivan</cp:lastModifiedBy>
  <cp:revision>1490</cp:revision>
  <dcterms:created xsi:type="dcterms:W3CDTF">2010-08-30T10:07:17Z</dcterms:created>
  <dcterms:modified xsi:type="dcterms:W3CDTF">2015-07-25T12:39:34Z</dcterms:modified>
</cp:coreProperties>
</file>